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8"/>
  </p:notesMasterIdLst>
  <p:sldIdLst>
    <p:sldId id="257" r:id="rId2"/>
    <p:sldId id="259" r:id="rId3"/>
    <p:sldId id="258" r:id="rId4"/>
    <p:sldId id="272" r:id="rId5"/>
    <p:sldId id="271" r:id="rId6"/>
    <p:sldId id="277" r:id="rId7"/>
    <p:sldId id="274" r:id="rId8"/>
    <p:sldId id="278" r:id="rId9"/>
    <p:sldId id="275" r:id="rId10"/>
    <p:sldId id="260" r:id="rId11"/>
    <p:sldId id="261" r:id="rId12"/>
    <p:sldId id="264" r:id="rId13"/>
    <p:sldId id="265" r:id="rId14"/>
    <p:sldId id="262" r:id="rId15"/>
    <p:sldId id="263" r:id="rId16"/>
    <p:sldId id="281" r:id="rId17"/>
    <p:sldId id="282" r:id="rId18"/>
    <p:sldId id="266" r:id="rId19"/>
    <p:sldId id="270" r:id="rId20"/>
    <p:sldId id="267" r:id="rId21"/>
    <p:sldId id="279" r:id="rId22"/>
    <p:sldId id="280" r:id="rId23"/>
    <p:sldId id="268" r:id="rId24"/>
    <p:sldId id="269" r:id="rId25"/>
    <p:sldId id="273" r:id="rId26"/>
    <p:sldId id="276" r:id="rId27"/>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92" autoAdjust="0"/>
    <p:restoredTop sz="94660"/>
  </p:normalViewPr>
  <p:slideViewPr>
    <p:cSldViewPr snapToGrid="0">
      <p:cViewPr varScale="1">
        <p:scale>
          <a:sx n="51" d="100"/>
          <a:sy n="51" d="100"/>
        </p:scale>
        <p:origin x="139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67169C-8176-4537-B831-CA7A7355FBFA}" type="datetimeFigureOut">
              <a:rPr kumimoji="1" lang="ja-JP" altLang="en-US" smtClean="0"/>
              <a:t>2021/2/8</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D7E926-526C-43FF-932B-9EDBF1A4C4C2}" type="slidenum">
              <a:rPr kumimoji="1" lang="ja-JP" altLang="en-US" smtClean="0"/>
              <a:t>‹#›</a:t>
            </a:fld>
            <a:endParaRPr kumimoji="1" lang="ja-JP" altLang="en-US"/>
          </a:p>
        </p:txBody>
      </p:sp>
    </p:spTree>
    <p:extLst>
      <p:ext uri="{BB962C8B-B14F-4D97-AF65-F5344CB8AC3E}">
        <p14:creationId xmlns:p14="http://schemas.microsoft.com/office/powerpoint/2010/main" val="42580935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857250" y="1621191"/>
            <a:ext cx="5143500" cy="3448756"/>
          </a:xfrm>
        </p:spPr>
        <p:txBody>
          <a:bodyPr anchor="b"/>
          <a:lstStyle>
            <a:lvl1pPr algn="ctr">
              <a:defRPr sz="3375"/>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857250" y="5202944"/>
            <a:ext cx="5143500" cy="2391656"/>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825C861B-D9AF-4FDF-9D38-814E530EDB09}" type="datetimeFigureOut">
              <a:rPr kumimoji="1" lang="ja-JP" altLang="en-US" smtClean="0"/>
              <a:t>2021/2/8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67937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25C861B-D9AF-4FDF-9D38-814E530EDB09}" type="datetimeFigureOut">
              <a:rPr kumimoji="1" lang="ja-JP" altLang="en-US" smtClean="0"/>
              <a:t>2021/2/8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3176541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07756" y="527403"/>
            <a:ext cx="1478756" cy="8394877"/>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71487" y="527403"/>
            <a:ext cx="4350544" cy="8394877"/>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25C861B-D9AF-4FDF-9D38-814E530EDB09}" type="datetimeFigureOut">
              <a:rPr kumimoji="1" lang="ja-JP" altLang="en-US" smtClean="0"/>
              <a:t>2021/2/8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246864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25C861B-D9AF-4FDF-9D38-814E530EDB09}" type="datetimeFigureOut">
              <a:rPr kumimoji="1" lang="ja-JP" altLang="en-US" smtClean="0"/>
              <a:t>2021/2/8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2767955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467916" y="2469622"/>
            <a:ext cx="5915025" cy="4120620"/>
          </a:xfrm>
        </p:spPr>
        <p:txBody>
          <a:bodyPr anchor="b"/>
          <a:lstStyle>
            <a:lvl1pPr>
              <a:defRPr sz="3375"/>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67916" y="6629225"/>
            <a:ext cx="5915025" cy="216693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825C861B-D9AF-4FDF-9D38-814E530EDB09}" type="datetimeFigureOut">
              <a:rPr kumimoji="1" lang="ja-JP" altLang="en-US" smtClean="0"/>
              <a:t>2021/2/8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3679858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71488" y="2637014"/>
            <a:ext cx="2914650" cy="6285266"/>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3471863" y="2637014"/>
            <a:ext cx="2914650" cy="6285266"/>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825C861B-D9AF-4FDF-9D38-814E530EDB09}" type="datetimeFigureOut">
              <a:rPr kumimoji="1" lang="ja-JP" altLang="en-US" smtClean="0"/>
              <a:t>2021/2/8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1411911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72381" y="527404"/>
            <a:ext cx="5915025" cy="1914702"/>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72381" y="2428347"/>
            <a:ext cx="2901255" cy="1190095"/>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72381" y="3618442"/>
            <a:ext cx="2901255" cy="5322183"/>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3471863" y="2428347"/>
            <a:ext cx="2915543" cy="1190095"/>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3471863" y="3618442"/>
            <a:ext cx="2915543" cy="5322183"/>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825C861B-D9AF-4FDF-9D38-814E530EDB09}" type="datetimeFigureOut">
              <a:rPr kumimoji="1" lang="ja-JP" altLang="en-US" smtClean="0"/>
              <a:t>2021/2/8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4128654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825C861B-D9AF-4FDF-9D38-814E530EDB09}" type="datetimeFigureOut">
              <a:rPr kumimoji="1" lang="ja-JP" altLang="en-US" smtClean="0"/>
              <a:t>2021/2/8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1300185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825C861B-D9AF-4FDF-9D38-814E530EDB09}" type="datetimeFigureOut">
              <a:rPr kumimoji="1" lang="ja-JP" altLang="en-US" smtClean="0"/>
              <a:t>2021/2/8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2634990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72381" y="660400"/>
            <a:ext cx="2211883" cy="2311400"/>
          </a:xfrm>
        </p:spPr>
        <p:txBody>
          <a:bodyPr anchor="b"/>
          <a:lstStyle>
            <a:lvl1pPr>
              <a:defRPr sz="18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2915543" y="1426281"/>
            <a:ext cx="3471863" cy="7039681"/>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72381" y="2971800"/>
            <a:ext cx="2211883" cy="550562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25C861B-D9AF-4FDF-9D38-814E530EDB09}" type="datetimeFigureOut">
              <a:rPr kumimoji="1" lang="ja-JP" altLang="en-US" smtClean="0"/>
              <a:t>2021/2/8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128305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472381" y="660400"/>
            <a:ext cx="2211883" cy="2311400"/>
          </a:xfrm>
        </p:spPr>
        <p:txBody>
          <a:bodyPr anchor="b"/>
          <a:lstStyle>
            <a:lvl1pPr>
              <a:defRPr sz="18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2915543" y="1426281"/>
            <a:ext cx="3471863" cy="7039681"/>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kumimoji="1" lang="ja-JP" altLang="en-US"/>
          </a:p>
        </p:txBody>
      </p:sp>
      <p:sp>
        <p:nvSpPr>
          <p:cNvPr id="4" name="テキスト プレースホルダー 3"/>
          <p:cNvSpPr>
            <a:spLocks noGrp="1"/>
          </p:cNvSpPr>
          <p:nvPr>
            <p:ph type="body" sz="half" idx="2"/>
          </p:nvPr>
        </p:nvSpPr>
        <p:spPr>
          <a:xfrm>
            <a:off x="472381" y="2971800"/>
            <a:ext cx="2211883" cy="550562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25C861B-D9AF-4FDF-9D38-814E530EDB09}" type="datetimeFigureOut">
              <a:rPr kumimoji="1" lang="ja-JP" altLang="en-US" smtClean="0"/>
              <a:t>2021/2/8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715871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71488" y="527404"/>
            <a:ext cx="5915025" cy="1914702"/>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71488" y="9181395"/>
            <a:ext cx="1543050" cy="527403"/>
          </a:xfrm>
          <a:prstGeom prst="rect">
            <a:avLst/>
          </a:prstGeom>
        </p:spPr>
        <p:txBody>
          <a:bodyPr vert="horz" lIns="91440" tIns="45720" rIns="91440" bIns="45720" rtlCol="0" anchor="ctr"/>
          <a:lstStyle>
            <a:lvl1pPr algn="l">
              <a:defRPr sz="675">
                <a:solidFill>
                  <a:schemeClr val="tx1">
                    <a:tint val="75000"/>
                  </a:schemeClr>
                </a:solidFill>
              </a:defRPr>
            </a:lvl1pPr>
          </a:lstStyle>
          <a:p>
            <a:fld id="{825C861B-D9AF-4FDF-9D38-814E530EDB09}" type="datetimeFigureOut">
              <a:rPr kumimoji="1" lang="ja-JP" altLang="en-US" smtClean="0"/>
              <a:t>2021/2/8</a:t>
            </a:fld>
            <a:endParaRPr kumimoji="1" lang="ja-JP" altLang="en-US"/>
          </a:p>
        </p:txBody>
      </p:sp>
      <p:sp>
        <p:nvSpPr>
          <p:cNvPr id="5" name="フッター プレースホルダー 4"/>
          <p:cNvSpPr>
            <a:spLocks noGrp="1"/>
          </p:cNvSpPr>
          <p:nvPr>
            <p:ph type="ftr" sz="quarter" idx="3"/>
          </p:nvPr>
        </p:nvSpPr>
        <p:spPr>
          <a:xfrm>
            <a:off x="2271713" y="9181395"/>
            <a:ext cx="2314575" cy="527403"/>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4843463" y="9181395"/>
            <a:ext cx="1543050" cy="527403"/>
          </a:xfrm>
          <a:prstGeom prst="rect">
            <a:avLst/>
          </a:prstGeom>
        </p:spPr>
        <p:txBody>
          <a:bodyPr vert="horz" lIns="91440" tIns="45720" rIns="91440" bIns="45720" rtlCol="0" anchor="ctr"/>
          <a:lstStyle>
            <a:lvl1pPr algn="r">
              <a:defRPr sz="675">
                <a:solidFill>
                  <a:schemeClr val="tx1">
                    <a:tint val="75000"/>
                  </a:schemeClr>
                </a:solidFill>
              </a:defRPr>
            </a:lvl1p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34567057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p:bodyStyle>
    <p:otherStyle>
      <a:defPPr>
        <a:defRPr lang="ja-JP"/>
      </a:defPPr>
      <a:lvl1pPr marL="0" algn="l" defTabSz="514350" rtl="0" eaLnBrk="1" latinLnBrk="0" hangingPunct="1">
        <a:defRPr kumimoji="1" sz="1013" kern="1200">
          <a:solidFill>
            <a:schemeClr val="tx1"/>
          </a:solidFill>
          <a:latin typeface="+mn-lt"/>
          <a:ea typeface="+mn-ea"/>
          <a:cs typeface="+mn-cs"/>
        </a:defRPr>
      </a:lvl1pPr>
      <a:lvl2pPr marL="257175" algn="l" defTabSz="514350" rtl="0" eaLnBrk="1" latinLnBrk="0" hangingPunct="1">
        <a:defRPr kumimoji="1" sz="1013" kern="1200">
          <a:solidFill>
            <a:schemeClr val="tx1"/>
          </a:solidFill>
          <a:latin typeface="+mn-lt"/>
          <a:ea typeface="+mn-ea"/>
          <a:cs typeface="+mn-cs"/>
        </a:defRPr>
      </a:lvl2pPr>
      <a:lvl3pPr marL="514350" algn="l" defTabSz="514350" rtl="0" eaLnBrk="1" latinLnBrk="0" hangingPunct="1">
        <a:defRPr kumimoji="1" sz="1013" kern="1200">
          <a:solidFill>
            <a:schemeClr val="tx1"/>
          </a:solidFill>
          <a:latin typeface="+mn-lt"/>
          <a:ea typeface="+mn-ea"/>
          <a:cs typeface="+mn-cs"/>
        </a:defRPr>
      </a:lvl3pPr>
      <a:lvl4pPr marL="771525" algn="l" defTabSz="514350" rtl="0" eaLnBrk="1" latinLnBrk="0" hangingPunct="1">
        <a:defRPr kumimoji="1" sz="1013" kern="1200">
          <a:solidFill>
            <a:schemeClr val="tx1"/>
          </a:solidFill>
          <a:latin typeface="+mn-lt"/>
          <a:ea typeface="+mn-ea"/>
          <a:cs typeface="+mn-cs"/>
        </a:defRPr>
      </a:lvl4pPr>
      <a:lvl5pPr marL="1028700" algn="l" defTabSz="514350" rtl="0" eaLnBrk="1" latinLnBrk="0" hangingPunct="1">
        <a:defRPr kumimoji="1" sz="1013" kern="1200">
          <a:solidFill>
            <a:schemeClr val="tx1"/>
          </a:solidFill>
          <a:latin typeface="+mn-lt"/>
          <a:ea typeface="+mn-ea"/>
          <a:cs typeface="+mn-cs"/>
        </a:defRPr>
      </a:lvl5pPr>
      <a:lvl6pPr marL="1285875" algn="l" defTabSz="514350" rtl="0" eaLnBrk="1" latinLnBrk="0" hangingPunct="1">
        <a:defRPr kumimoji="1" sz="1013" kern="1200">
          <a:solidFill>
            <a:schemeClr val="tx1"/>
          </a:solidFill>
          <a:latin typeface="+mn-lt"/>
          <a:ea typeface="+mn-ea"/>
          <a:cs typeface="+mn-cs"/>
        </a:defRPr>
      </a:lvl6pPr>
      <a:lvl7pPr marL="1543050" algn="l" defTabSz="514350" rtl="0" eaLnBrk="1" latinLnBrk="0" hangingPunct="1">
        <a:defRPr kumimoji="1" sz="1013" kern="1200">
          <a:solidFill>
            <a:schemeClr val="tx1"/>
          </a:solidFill>
          <a:latin typeface="+mn-lt"/>
          <a:ea typeface="+mn-ea"/>
          <a:cs typeface="+mn-cs"/>
        </a:defRPr>
      </a:lvl7pPr>
      <a:lvl8pPr marL="1800225" algn="l" defTabSz="514350" rtl="0" eaLnBrk="1" latinLnBrk="0" hangingPunct="1">
        <a:defRPr kumimoji="1" sz="1013" kern="1200">
          <a:solidFill>
            <a:schemeClr val="tx1"/>
          </a:solidFill>
          <a:latin typeface="+mn-lt"/>
          <a:ea typeface="+mn-ea"/>
          <a:cs typeface="+mn-cs"/>
        </a:defRPr>
      </a:lvl8pPr>
      <a:lvl9pPr marL="2057400" algn="l" defTabSz="514350" rtl="0" eaLnBrk="1" latinLnBrk="0" hangingPunct="1">
        <a:defRPr kumimoji="1"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jpeg"/><Relationship Id="rId4" Type="http://schemas.openxmlformats.org/officeDocument/2006/relationships/image" Target="../media/image45.jpeg"/></Relationships>
</file>

<file path=ppt/slides/_rels/slide1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1.jpeg"/></Relationships>
</file>

<file path=ppt/slides/_rels/slide1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g"/><Relationship Id="rId4" Type="http://schemas.openxmlformats.org/officeDocument/2006/relationships/image" Target="../media/image54.jpeg"/></Relationships>
</file>

<file path=ppt/slides/_rels/slide2.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 Id="rId9" Type="http://schemas.openxmlformats.org/officeDocument/2006/relationships/image" Target="../media/image16.jpeg"/></Relationships>
</file>

<file path=ppt/slides/_rels/slide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21.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2.jpeg"/><Relationship Id="rId7" Type="http://schemas.openxmlformats.org/officeDocument/2006/relationships/image" Target="../media/image59.jpeg"/><Relationship Id="rId2" Type="http://schemas.openxmlformats.org/officeDocument/2006/relationships/image" Target="../media/image57.jp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22.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image" Target="../media/image57.jpg"/><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23.xml.rels><?xml version="1.0" encoding="UTF-8" standalone="yes"?>
<Relationships xmlns="http://schemas.openxmlformats.org/package/2006/relationships"><Relationship Id="rId3" Type="http://schemas.openxmlformats.org/officeDocument/2006/relationships/image" Target="../media/image72.jpeg"/><Relationship Id="rId7" Type="http://schemas.openxmlformats.org/officeDocument/2006/relationships/image" Target="../media/image76.jpeg"/><Relationship Id="rId2" Type="http://schemas.openxmlformats.org/officeDocument/2006/relationships/image" Target="../media/image57.jpg"/><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24.xml.rels><?xml version="1.0" encoding="UTF-8" standalone="yes"?>
<Relationships xmlns="http://schemas.openxmlformats.org/package/2006/relationships"><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image" Target="../media/image57.jpg"/><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2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57.jpg"/><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jpe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7.JPG"/><Relationship Id="rId4" Type="http://schemas.openxmlformats.org/officeDocument/2006/relationships/image" Target="../media/image26.JP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7.jp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0" y="1219200"/>
            <a:ext cx="6858000" cy="8534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0" y="7650480"/>
            <a:ext cx="6858000" cy="8534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rotWithShape="1">
          <a:blip r:embed="rId2" cstate="print">
            <a:extLst>
              <a:ext uri="{28A0092B-C50C-407E-A947-70E740481C1C}">
                <a14:useLocalDpi xmlns:a14="http://schemas.microsoft.com/office/drawing/2010/main" val="0"/>
              </a:ext>
            </a:extLst>
          </a:blip>
          <a:srcRect l="39666" t="20485" r="38442" b="31341"/>
          <a:stretch/>
        </p:blipFill>
        <p:spPr>
          <a:xfrm>
            <a:off x="3175417" y="3453231"/>
            <a:ext cx="2143594" cy="2653259"/>
          </a:xfrm>
          <a:prstGeom prst="rect">
            <a:avLst/>
          </a:prstGeom>
        </p:spPr>
      </p:pic>
      <p:sp>
        <p:nvSpPr>
          <p:cNvPr id="3" name="正方形/長方形 2"/>
          <p:cNvSpPr/>
          <p:nvPr/>
        </p:nvSpPr>
        <p:spPr>
          <a:xfrm>
            <a:off x="818215" y="1236093"/>
            <a:ext cx="6857998" cy="1446550"/>
          </a:xfrm>
          <a:prstGeom prst="rect">
            <a:avLst/>
          </a:prstGeom>
          <a:solidFill>
            <a:schemeClr val="bg1"/>
          </a:solidFill>
          <a:scene3d>
            <a:camera prst="perspectiveHeroicExtremeRightFacing"/>
            <a:lightRig rig="threePt" dir="t"/>
          </a:scene3d>
        </p:spPr>
        <p:txBody>
          <a:bodyPr wrap="square" lIns="91440" tIns="45720" rIns="91440" bIns="45720">
            <a:spAutoFit/>
          </a:bodyPr>
          <a:lstStyle/>
          <a:p>
            <a:pPr algn="ctr"/>
            <a:r>
              <a:rPr lang="en-US" altLang="ja-JP" sz="88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PORTFOLIO</a:t>
            </a:r>
            <a:endParaRPr lang="ja-JP" altLang="en-US" sz="9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4" name="テキスト ボックス 3"/>
          <p:cNvSpPr txBox="1"/>
          <p:nvPr/>
        </p:nvSpPr>
        <p:spPr>
          <a:xfrm>
            <a:off x="504172" y="7127309"/>
            <a:ext cx="5849654" cy="2430049"/>
          </a:xfrm>
          <a:prstGeom prst="rect">
            <a:avLst/>
          </a:prstGeom>
          <a:ln w="57150"/>
          <a:scene3d>
            <a:camera prst="orthographicFront"/>
            <a:lightRig rig="threePt" dir="t"/>
          </a:scene3d>
          <a:sp3d>
            <a:bevelT w="114300" prst="artDeco"/>
          </a:sp3d>
        </p:spPr>
        <p:style>
          <a:lnRef idx="2">
            <a:schemeClr val="accent1"/>
          </a:lnRef>
          <a:fillRef idx="1">
            <a:schemeClr val="lt1"/>
          </a:fillRef>
          <a:effectRef idx="0">
            <a:schemeClr val="accent1"/>
          </a:effectRef>
          <a:fontRef idx="minor">
            <a:schemeClr val="dk1"/>
          </a:fontRef>
        </p:style>
        <p:txBody>
          <a:bodyPr vert="horz" wrap="none" lIns="91440" tIns="45720" rIns="91440" bIns="45720" rtlCol="0" anchor="ctr">
            <a:normAutofit/>
          </a:bodyPr>
          <a:lstStyle/>
          <a:p>
            <a:pPr marL="0" indent="0" algn="ctr">
              <a:buNone/>
            </a:pPr>
            <a:r>
              <a:rPr kumimoji="1" lang="ja-JP" altLang="en-US" sz="2800" dirty="0" smtClean="0">
                <a:ln w="0"/>
                <a:solidFill>
                  <a:schemeClr val="tx1"/>
                </a:solidFill>
                <a:effectLst>
                  <a:outerShdw blurRad="38100" dist="19050" dir="2700000" algn="tl" rotWithShape="0">
                    <a:schemeClr val="dk1">
                      <a:alpha val="40000"/>
                    </a:schemeClr>
                  </a:outerShdw>
                </a:effectLst>
              </a:rPr>
              <a:t>吉田学園情報ビジネス専門学校</a:t>
            </a:r>
            <a:endParaRPr kumimoji="1" lang="en-US" altLang="ja-JP" sz="2800" dirty="0" smtClean="0">
              <a:ln w="0"/>
              <a:solidFill>
                <a:schemeClr val="tx1"/>
              </a:solidFill>
              <a:effectLst>
                <a:outerShdw blurRad="38100" dist="19050" dir="2700000" algn="tl" rotWithShape="0">
                  <a:schemeClr val="dk1">
                    <a:alpha val="40000"/>
                  </a:schemeClr>
                </a:outerShdw>
              </a:effectLst>
            </a:endParaRPr>
          </a:p>
          <a:p>
            <a:pPr marL="0" indent="0" algn="ctr">
              <a:buNone/>
            </a:pPr>
            <a:r>
              <a:rPr lang="ja-JP" altLang="en-US" sz="2800" dirty="0">
                <a:ln w="0"/>
                <a:solidFill>
                  <a:schemeClr val="tx1"/>
                </a:solidFill>
                <a:effectLst>
                  <a:outerShdw blurRad="38100" dist="19050" dir="2700000" algn="tl" rotWithShape="0">
                    <a:schemeClr val="dk1">
                      <a:alpha val="40000"/>
                    </a:schemeClr>
                  </a:outerShdw>
                </a:effectLst>
              </a:rPr>
              <a:t>ゲーム</a:t>
            </a:r>
            <a:r>
              <a:rPr lang="ja-JP" altLang="en-US" sz="2800" dirty="0" smtClean="0">
                <a:ln w="0"/>
                <a:solidFill>
                  <a:schemeClr val="tx1"/>
                </a:solidFill>
                <a:effectLst>
                  <a:outerShdw blurRad="38100" dist="19050" dir="2700000" algn="tl" rotWithShape="0">
                    <a:schemeClr val="dk1">
                      <a:alpha val="40000"/>
                    </a:schemeClr>
                  </a:outerShdw>
                </a:effectLst>
              </a:rPr>
              <a:t>学科</a:t>
            </a:r>
            <a:endParaRPr lang="en-US" altLang="ja-JP" sz="2800" dirty="0" smtClean="0">
              <a:ln w="0"/>
              <a:solidFill>
                <a:schemeClr val="tx1"/>
              </a:solidFill>
              <a:effectLst>
                <a:outerShdw blurRad="38100" dist="19050" dir="2700000" algn="tl" rotWithShape="0">
                  <a:schemeClr val="dk1">
                    <a:alpha val="40000"/>
                  </a:schemeClr>
                </a:outerShdw>
              </a:effectLst>
            </a:endParaRPr>
          </a:p>
          <a:p>
            <a:pPr marL="0" indent="0" algn="ctr">
              <a:buNone/>
            </a:pPr>
            <a:r>
              <a:rPr kumimoji="1" lang="ja-JP" altLang="en-US" sz="2800" dirty="0">
                <a:ln w="0"/>
                <a:solidFill>
                  <a:schemeClr val="tx1"/>
                </a:solidFill>
                <a:effectLst>
                  <a:outerShdw blurRad="38100" dist="19050" dir="2700000" algn="tl" rotWithShape="0">
                    <a:schemeClr val="dk1">
                      <a:alpha val="40000"/>
                    </a:schemeClr>
                  </a:outerShdw>
                </a:effectLst>
              </a:rPr>
              <a:t>堀合稀</a:t>
            </a:r>
            <a:endParaRPr kumimoji="1" lang="ja-JP" altLang="en-US" sz="2800" dirty="0" smtClean="0">
              <a:ln w="0"/>
              <a:solidFill>
                <a:schemeClr val="tx1"/>
              </a:solidFill>
              <a:effectLst>
                <a:outerShdw blurRad="38100" dist="19050" dir="2700000" algn="tl" rotWithShape="0">
                  <a:schemeClr val="dk1">
                    <a:alpha val="40000"/>
                  </a:schemeClr>
                </a:outerShdw>
              </a:effectLst>
            </a:endParaRP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128" y="483386"/>
            <a:ext cx="914402" cy="914402"/>
          </a:xfrm>
          <a:prstGeom prst="rect">
            <a:avLst/>
          </a:prstGeom>
        </p:spPr>
      </p:pic>
      <p:pic>
        <p:nvPicPr>
          <p:cNvPr id="8" name="図 7"/>
          <p:cNvPicPr>
            <a:picLocks noChangeAspect="1"/>
          </p:cNvPicPr>
          <p:nvPr/>
        </p:nvPicPr>
        <p:blipFill rotWithShape="1">
          <a:blip r:embed="rId4">
            <a:extLst>
              <a:ext uri="{28A0092B-C50C-407E-A947-70E740481C1C}">
                <a14:useLocalDpi xmlns:a14="http://schemas.microsoft.com/office/drawing/2010/main" val="0"/>
              </a:ext>
            </a:extLst>
          </a:blip>
          <a:srcRect r="76223" b="49885"/>
          <a:stretch/>
        </p:blipFill>
        <p:spPr>
          <a:xfrm>
            <a:off x="5452724" y="6411290"/>
            <a:ext cx="452958" cy="716019"/>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994624" y="244429"/>
            <a:ext cx="896288" cy="896288"/>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5682" y="2652259"/>
            <a:ext cx="896288" cy="896288"/>
          </a:xfrm>
          <a:prstGeom prst="rect">
            <a:avLst/>
          </a:prstGeom>
        </p:spPr>
      </p:pic>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428188">
            <a:off x="-456014" y="4618093"/>
            <a:ext cx="3288889" cy="2476190"/>
          </a:xfrm>
          <a:prstGeom prst="rect">
            <a:avLst/>
          </a:prstGeom>
        </p:spPr>
      </p:pic>
      <p:pic>
        <p:nvPicPr>
          <p:cNvPr id="12" name="図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7643" y="6491039"/>
            <a:ext cx="609600" cy="609600"/>
          </a:xfrm>
          <a:prstGeom prst="rect">
            <a:avLst/>
          </a:prstGeom>
        </p:spPr>
      </p:pic>
      <p:pic>
        <p:nvPicPr>
          <p:cNvPr id="13" name="図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4635214">
            <a:off x="1160659" y="3879623"/>
            <a:ext cx="256917" cy="513833"/>
          </a:xfrm>
          <a:prstGeom prst="rect">
            <a:avLst/>
          </a:prstGeom>
        </p:spPr>
      </p:pic>
      <p:pic>
        <p:nvPicPr>
          <p:cNvPr id="6" name="図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4614609">
            <a:off x="1492624" y="3624392"/>
            <a:ext cx="756575" cy="756575"/>
          </a:xfrm>
          <a:prstGeom prst="rect">
            <a:avLst/>
          </a:prstGeom>
        </p:spPr>
      </p:pic>
    </p:spTree>
    <p:extLst>
      <p:ext uri="{BB962C8B-B14F-4D97-AF65-F5344CB8AC3E}">
        <p14:creationId xmlns:p14="http://schemas.microsoft.com/office/powerpoint/2010/main" val="844005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3" name="コンテンツ プレースホルダー 2"/>
          <p:cNvSpPr>
            <a:spLocks noGrp="1"/>
          </p:cNvSpPr>
          <p:nvPr>
            <p:ph idx="1"/>
          </p:nvPr>
        </p:nvSpPr>
        <p:spPr>
          <a:xfrm>
            <a:off x="178501" y="1377541"/>
            <a:ext cx="6501000" cy="2117499"/>
          </a:xfrm>
        </p:spPr>
        <p:style>
          <a:lnRef idx="2">
            <a:schemeClr val="accent2"/>
          </a:lnRef>
          <a:fillRef idx="1">
            <a:schemeClr val="lt1"/>
          </a:fillRef>
          <a:effectRef idx="0">
            <a:schemeClr val="accent2"/>
          </a:effectRef>
          <a:fontRef idx="minor">
            <a:schemeClr val="dk1"/>
          </a:fontRef>
        </p:style>
        <p:txBody>
          <a:bodyPr>
            <a:noAutofit/>
          </a:bodyPr>
          <a:lstStyle/>
          <a:p>
            <a:r>
              <a:rPr lang="ja-JP" altLang="en-US" sz="2000" b="1" dirty="0" smtClean="0">
                <a:ln w="6600">
                  <a:solidFill>
                    <a:schemeClr val="accent2"/>
                  </a:solidFill>
                  <a:prstDash val="solid"/>
                </a:ln>
                <a:effectLst>
                  <a:outerShdw dist="38100" dir="2700000" algn="tl" rotWithShape="0">
                    <a:schemeClr val="accent2"/>
                  </a:outerShdw>
                </a:effectLst>
              </a:rPr>
              <a:t>制作期間</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：約</a:t>
            </a:r>
            <a:r>
              <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3</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か月（</a:t>
            </a:r>
            <a:r>
              <a:rPr lang="ja-JP" altLang="en-US" sz="2000" b="1" dirty="0">
                <a:ln w="6600">
                  <a:solidFill>
                    <a:schemeClr val="accent2"/>
                  </a:solidFill>
                  <a:prstDash val="solid"/>
                </a:ln>
                <a:solidFill>
                  <a:srgbClr val="FFFFFF"/>
                </a:solidFill>
                <a:effectLst>
                  <a:outerShdw dist="38100" dir="2700000" algn="tl" rotWithShape="0">
                    <a:schemeClr val="accent2"/>
                  </a:outerShdw>
                </a:effectLst>
              </a:rPr>
              <a:t>令和</a:t>
            </a:r>
            <a:r>
              <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2</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年</a:t>
            </a:r>
            <a:r>
              <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6</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月下旬～</a:t>
            </a:r>
            <a:r>
              <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9</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月下旬）</a:t>
            </a:r>
            <a:endPar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endParaRPr>
          </a:p>
          <a:p>
            <a:r>
              <a:rPr kumimoji="1" lang="ja-JP" altLang="en-US" sz="2000" b="1" dirty="0" smtClean="0">
                <a:ln w="6600">
                  <a:solidFill>
                    <a:schemeClr val="accent2"/>
                  </a:solidFill>
                  <a:prstDash val="solid"/>
                </a:ln>
                <a:effectLst>
                  <a:outerShdw dist="38100" dir="2700000" algn="tl" rotWithShape="0">
                    <a:schemeClr val="accent2"/>
                  </a:outerShdw>
                </a:effectLst>
              </a:rPr>
              <a:t>制作環境</a:t>
            </a:r>
            <a:r>
              <a:rPr kumimoji="1"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a:t>
            </a:r>
            <a:r>
              <a:rPr kumimoji="1"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visual </a:t>
            </a:r>
            <a:r>
              <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s</a:t>
            </a:r>
            <a:r>
              <a:rPr kumimoji="1"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tudio 2015(</a:t>
            </a:r>
            <a:r>
              <a:rPr kumimoji="1" lang="en-US" altLang="ja-JP" sz="2000" b="1" dirty="0" smtClean="0">
                <a:ln w="6600">
                  <a:solidFill>
                    <a:schemeClr val="accent2"/>
                  </a:solidFill>
                  <a:prstDash val="solid"/>
                </a:ln>
                <a:solidFill>
                  <a:schemeClr val="tx1"/>
                </a:solidFill>
                <a:effectLst>
                  <a:outerShdw dist="38100" dir="2700000" algn="tl" rotWithShape="0">
                    <a:schemeClr val="accent2"/>
                  </a:outerShdw>
                </a:effectLst>
              </a:rPr>
              <a:t>DirectX</a:t>
            </a:r>
            <a:r>
              <a:rPr kumimoji="1"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a:t>
            </a:r>
          </a:p>
          <a:p>
            <a:r>
              <a:rPr kumimoji="1"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初の個人制作ゲーム作品</a:t>
            </a:r>
            <a:endParaRPr kumimoji="1" lang="en-US" altLang="ja-JP" sz="20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000" b="1" dirty="0">
                <a:ln w="6600">
                  <a:solidFill>
                    <a:schemeClr val="accent2"/>
                  </a:solidFill>
                  <a:prstDash val="solid"/>
                </a:ln>
                <a:solidFill>
                  <a:srgbClr val="FFFFFF"/>
                </a:solidFill>
                <a:effectLst>
                  <a:outerShdw dist="38100" dir="2700000" algn="tl" rotWithShape="0">
                    <a:schemeClr val="accent2"/>
                  </a:outerShdw>
                </a:effectLst>
              </a:rPr>
              <a:t>作品名</a:t>
            </a:r>
            <a:r>
              <a:rPr lang="ja-JP" altLang="en-US" sz="2000" b="1" dirty="0">
                <a:ln w="6600">
                  <a:solidFill>
                    <a:schemeClr val="accent2"/>
                  </a:solidFill>
                  <a:prstDash val="solid"/>
                </a:ln>
                <a:effectLst>
                  <a:outerShdw dist="38100" dir="2700000" algn="tl" rotWithShape="0">
                    <a:schemeClr val="accent2"/>
                  </a:outerShdw>
                </a:effectLst>
              </a:rPr>
              <a:t>「</a:t>
            </a:r>
            <a:r>
              <a:rPr lang="en-US" altLang="ja-JP" sz="2000" b="1" dirty="0">
                <a:ln w="6600">
                  <a:solidFill>
                    <a:schemeClr val="accent2"/>
                  </a:solidFill>
                  <a:prstDash val="solid"/>
                </a:ln>
                <a:effectLst>
                  <a:outerShdw dist="38100" dir="2700000" algn="tl" rotWithShape="0">
                    <a:schemeClr val="accent2"/>
                  </a:outerShdw>
                </a:effectLst>
              </a:rPr>
              <a:t>GATE</a:t>
            </a:r>
            <a:r>
              <a:rPr lang="ja-JP" altLang="en-US" sz="2000" b="1" dirty="0">
                <a:ln w="6600">
                  <a:solidFill>
                    <a:schemeClr val="accent2"/>
                  </a:solidFill>
                  <a:prstDash val="solid"/>
                </a:ln>
                <a:effectLst>
                  <a:outerShdw dist="38100" dir="2700000" algn="tl" rotWithShape="0">
                    <a:schemeClr val="accent2"/>
                  </a:outerShdw>
                </a:effectLst>
              </a:rPr>
              <a:t> </a:t>
            </a:r>
            <a:r>
              <a:rPr lang="en-US" altLang="ja-JP" sz="2000" b="1" dirty="0">
                <a:ln w="6600">
                  <a:solidFill>
                    <a:schemeClr val="accent2"/>
                  </a:solidFill>
                  <a:prstDash val="solid"/>
                </a:ln>
                <a:effectLst>
                  <a:outerShdw dist="38100" dir="2700000" algn="tl" rotWithShape="0">
                    <a:schemeClr val="accent2"/>
                  </a:outerShdw>
                </a:effectLst>
              </a:rPr>
              <a:t>KEEPER</a:t>
            </a:r>
            <a:r>
              <a:rPr lang="ja-JP" altLang="en-US" sz="2000" b="1" dirty="0">
                <a:ln w="6600">
                  <a:solidFill>
                    <a:schemeClr val="accent2"/>
                  </a:solidFill>
                  <a:prstDash val="solid"/>
                </a:ln>
                <a:effectLst>
                  <a:outerShdw dist="38100" dir="2700000" algn="tl" rotWithShape="0">
                    <a:schemeClr val="accent2"/>
                  </a:outerShdw>
                </a:effectLst>
              </a:rPr>
              <a:t>」</a:t>
            </a:r>
            <a:endParaRPr lang="en-US" altLang="ja-JP" sz="2000" b="1" dirty="0">
              <a:ln w="6600">
                <a:solidFill>
                  <a:schemeClr val="accent2"/>
                </a:solidFill>
                <a:prstDash val="solid"/>
              </a:ln>
              <a:effectLst>
                <a:outerShdw dist="38100" dir="2700000" algn="tl" rotWithShape="0">
                  <a:schemeClr val="accent2"/>
                </a:outerShdw>
              </a:effectLst>
            </a:endParaRPr>
          </a:p>
          <a:p>
            <a:r>
              <a:rPr lang="ja-JP" altLang="en-US" sz="2000" b="1" dirty="0">
                <a:ln w="6600">
                  <a:solidFill>
                    <a:schemeClr val="accent2"/>
                  </a:solidFill>
                  <a:prstDash val="solid"/>
                </a:ln>
                <a:solidFill>
                  <a:srgbClr val="FFFFFF"/>
                </a:solidFill>
                <a:effectLst>
                  <a:outerShdw dist="38100" dir="2700000" algn="tl" rotWithShape="0">
                    <a:schemeClr val="accent2"/>
                  </a:outerShdw>
                </a:effectLst>
              </a:rPr>
              <a:t>「インベーダーゲーム」をモチーフに制作した　　　　　　　　　</a:t>
            </a:r>
            <a:r>
              <a:rPr lang="ja-JP" altLang="en-US" sz="2000" b="1" dirty="0">
                <a:ln w="6600">
                  <a:solidFill>
                    <a:schemeClr val="accent2"/>
                  </a:solidFill>
                  <a:prstDash val="solid"/>
                </a:ln>
                <a:effectLst>
                  <a:outerShdw dist="38100" dir="2700000" algn="tl" rotWithShape="0">
                    <a:schemeClr val="accent2"/>
                  </a:outerShdw>
                </a:effectLst>
              </a:rPr>
              <a:t>縦スクロールシューティング</a:t>
            </a:r>
            <a:endParaRPr lang="en-US" altLang="ja-JP" sz="2000" b="1" dirty="0">
              <a:ln w="6600">
                <a:solidFill>
                  <a:schemeClr val="accent2"/>
                </a:solidFill>
                <a:prstDash val="solid"/>
              </a:ln>
              <a:effectLst>
                <a:outerShdw dist="38100" dir="2700000" algn="tl" rotWithShape="0">
                  <a:schemeClr val="accent2"/>
                </a:outerShdw>
              </a:effectLst>
            </a:endParaRPr>
          </a:p>
          <a:p>
            <a:endParaRPr kumimoji="1" lang="en-US" altLang="ja-JP" sz="2000" b="1" dirty="0" smtClean="0">
              <a:ln w="6600">
                <a:solidFill>
                  <a:schemeClr val="accent2"/>
                </a:solidFill>
                <a:prstDash val="solid"/>
              </a:ln>
              <a:solidFill>
                <a:srgbClr val="FFFFFF"/>
              </a:solidFill>
              <a:effectLst>
                <a:outerShdw dist="38100" dir="2700000" algn="tl" rotWithShape="0">
                  <a:schemeClr val="accent2"/>
                </a:outerShdw>
              </a:effectLst>
            </a:endParaRPr>
          </a:p>
        </p:txBody>
      </p:sp>
      <p:sp>
        <p:nvSpPr>
          <p:cNvPr id="10" name="テキスト ボックス 9"/>
          <p:cNvSpPr txBox="1"/>
          <p:nvPr/>
        </p:nvSpPr>
        <p:spPr>
          <a:xfrm>
            <a:off x="0" y="9382780"/>
            <a:ext cx="543739" cy="523220"/>
          </a:xfrm>
          <a:prstGeom prst="rect">
            <a:avLst/>
          </a:prstGeom>
          <a:noFill/>
        </p:spPr>
        <p:txBody>
          <a:bodyPr wrap="none" rtlCol="0">
            <a:spAutoFit/>
          </a:bodyPr>
          <a:lstStyle/>
          <a:p>
            <a:r>
              <a:rPr lang="ja-JP" altLang="en-US" sz="2800" dirty="0"/>
              <a:t>９</a:t>
            </a:r>
            <a:endParaRPr kumimoji="1" lang="ja-JP" altLang="en-US" sz="2800" dirty="0"/>
          </a:p>
        </p:txBody>
      </p:sp>
      <p:sp>
        <p:nvSpPr>
          <p:cNvPr id="12" name="タイトル 1"/>
          <p:cNvSpPr txBox="1">
            <a:spLocks/>
          </p:cNvSpPr>
          <p:nvPr/>
        </p:nvSpPr>
        <p:spPr>
          <a:xfrm>
            <a:off x="178492" y="212187"/>
            <a:ext cx="6501009" cy="851882"/>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514350" rtl="0" eaLnBrk="1" latinLnBrk="0" hangingPunct="1">
              <a:lnSpc>
                <a:spcPct val="90000"/>
              </a:lnSpc>
              <a:spcBef>
                <a:spcPct val="0"/>
              </a:spcBef>
              <a:buNone/>
              <a:defRPr kumimoji="1" sz="2475"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ja-JP" altLang="en-US"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２</a:t>
            </a:r>
            <a:r>
              <a:rPr lang="en-US" altLang="ja-JP"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
            </a:r>
            <a:r>
              <a:rPr lang="ja-JP" altLang="en-US"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シューティングゲーム制作</a:t>
            </a:r>
            <a:endParaRPr lang="ja-JP" altLang="en-US"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300" y="3675833"/>
            <a:ext cx="4167051" cy="234396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1826" y="5494832"/>
            <a:ext cx="4387675" cy="246806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817" y="7542559"/>
            <a:ext cx="3736589" cy="210183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5" name="コンテンツ プレースホルダー 2"/>
          <p:cNvSpPr txBox="1">
            <a:spLocks/>
          </p:cNvSpPr>
          <p:nvPr/>
        </p:nvSpPr>
        <p:spPr>
          <a:xfrm rot="251400">
            <a:off x="4526024" y="8179433"/>
            <a:ext cx="2153828" cy="1183568"/>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buNone/>
            </a:pPr>
            <a:r>
              <a:rPr lang="ja-JP" altLang="en-US" sz="2800" b="1" dirty="0" smtClean="0">
                <a:ln w="6600">
                  <a:solidFill>
                    <a:schemeClr val="accent2"/>
                  </a:solidFill>
                  <a:prstDash val="solid"/>
                </a:ln>
                <a:solidFill>
                  <a:schemeClr val="tx1"/>
                </a:solidFill>
                <a:effectLst>
                  <a:outerShdw dist="38100" dir="2700000" algn="tl" rotWithShape="0">
                    <a:schemeClr val="accent2"/>
                  </a:outerShdw>
                </a:effectLst>
              </a:rPr>
              <a:t>ランキング画面の実装</a:t>
            </a:r>
            <a:endParaRPr lang="en-US" altLang="ja-JP" sz="2800" b="1" dirty="0" smtClean="0">
              <a:ln w="6600">
                <a:solidFill>
                  <a:schemeClr val="accent2"/>
                </a:solidFill>
                <a:prstDash val="solid"/>
              </a:ln>
              <a:solidFill>
                <a:schemeClr val="tx1"/>
              </a:solidFill>
              <a:effectLst>
                <a:outerShdw dist="38100" dir="2700000" algn="tl" rotWithShape="0">
                  <a:schemeClr val="accent2"/>
                </a:outerShdw>
              </a:effectLst>
            </a:endParaRPr>
          </a:p>
        </p:txBody>
      </p:sp>
    </p:spTree>
    <p:extLst>
      <p:ext uri="{BB962C8B-B14F-4D97-AF65-F5344CB8AC3E}">
        <p14:creationId xmlns:p14="http://schemas.microsoft.com/office/powerpoint/2010/main" val="3720789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grpSp>
        <p:nvGrpSpPr>
          <p:cNvPr id="66" name="グループ化 65"/>
          <p:cNvGrpSpPr/>
          <p:nvPr/>
        </p:nvGrpSpPr>
        <p:grpSpPr>
          <a:xfrm>
            <a:off x="248750" y="4935347"/>
            <a:ext cx="4363815" cy="2454400"/>
            <a:chOff x="248750" y="4935347"/>
            <a:chExt cx="4363815" cy="2454400"/>
          </a:xfrm>
        </p:grpSpPr>
        <p:pic>
          <p:nvPicPr>
            <p:cNvPr id="40" name="図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751" y="4935347"/>
              <a:ext cx="4363377" cy="2454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43" name="直線コネクタ 42"/>
            <p:cNvCxnSpPr/>
            <p:nvPr/>
          </p:nvCxnSpPr>
          <p:spPr>
            <a:xfrm flipV="1">
              <a:off x="287811" y="5585282"/>
              <a:ext cx="4324535" cy="21023"/>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直線コネクタ 45"/>
            <p:cNvCxnSpPr/>
            <p:nvPr/>
          </p:nvCxnSpPr>
          <p:spPr>
            <a:xfrm flipV="1">
              <a:off x="288030" y="6097418"/>
              <a:ext cx="4324535" cy="21023"/>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直線コネクタ 47"/>
            <p:cNvCxnSpPr/>
            <p:nvPr/>
          </p:nvCxnSpPr>
          <p:spPr>
            <a:xfrm>
              <a:off x="248750" y="6651992"/>
              <a:ext cx="4363377" cy="0"/>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 name="コンテンツ プレースホルダー 2"/>
          <p:cNvSpPr>
            <a:spLocks noGrp="1"/>
          </p:cNvSpPr>
          <p:nvPr>
            <p:ph idx="1"/>
          </p:nvPr>
        </p:nvSpPr>
        <p:spPr>
          <a:xfrm>
            <a:off x="287593" y="7819755"/>
            <a:ext cx="6325905" cy="1466780"/>
          </a:xfrm>
        </p:spPr>
        <p:style>
          <a:lnRef idx="2">
            <a:schemeClr val="accent2"/>
          </a:lnRef>
          <a:fillRef idx="1">
            <a:schemeClr val="lt1"/>
          </a:fillRef>
          <a:effectRef idx="0">
            <a:schemeClr val="accent2"/>
          </a:effectRef>
          <a:fontRef idx="minor">
            <a:schemeClr val="dk1"/>
          </a:fontRef>
        </p:style>
        <p:txBody>
          <a:bodyPr anchor="t">
            <a:noAutofit/>
          </a:bodyPr>
          <a:lstStyle/>
          <a:p>
            <a:pPr marL="0" indent="0">
              <a:buNone/>
            </a:pPr>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パーティクルの制御</a:t>
            </a:r>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や</a:t>
            </a:r>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ランキング画面</a:t>
            </a:r>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　</a:t>
            </a:r>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ポーズ画面の導入等</a:t>
            </a:r>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といった今後の　　　　ゲーム制作に関する根幹となる部分の実装に大きく成果が得られた制作作品となった。</a:t>
            </a:r>
            <a:endParaRPr kumimoji="1" lang="ja-JP" altLang="en-US" sz="2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タイトル 3"/>
          <p:cNvSpPr>
            <a:spLocks noGrp="1"/>
          </p:cNvSpPr>
          <p:nvPr>
            <p:ph type="title"/>
          </p:nvPr>
        </p:nvSpPr>
        <p:spPr>
          <a:xfrm>
            <a:off x="-3586943" y="0"/>
            <a:ext cx="3336424" cy="900563"/>
          </a:xfrm>
        </p:spPr>
        <p:txBody>
          <a:bodyPr/>
          <a:lstStyle/>
          <a:p>
            <a:pPr algn="ctr"/>
            <a:r>
              <a:rPr kumimoji="1" lang="ja-JP" altLang="en-US" dirty="0" smtClean="0"/>
              <a:t>２</a:t>
            </a:r>
            <a:r>
              <a:rPr kumimoji="1" lang="en-US" altLang="ja-JP" dirty="0" smtClean="0"/>
              <a:t>D</a:t>
            </a:r>
            <a:r>
              <a:rPr kumimoji="1" lang="ja-JP" altLang="en-US" dirty="0" smtClean="0"/>
              <a:t>シューティング</a:t>
            </a:r>
            <a:endParaRPr kumimoji="1" lang="ja-JP" altLang="en-US" dirty="0"/>
          </a:p>
        </p:txBody>
      </p:sp>
      <p:sp>
        <p:nvSpPr>
          <p:cNvPr id="7" name="テキスト ボックス 6"/>
          <p:cNvSpPr txBox="1"/>
          <p:nvPr/>
        </p:nvSpPr>
        <p:spPr>
          <a:xfrm>
            <a:off x="6286583" y="9358380"/>
            <a:ext cx="585417" cy="523220"/>
          </a:xfrm>
          <a:prstGeom prst="rect">
            <a:avLst/>
          </a:prstGeom>
          <a:noFill/>
        </p:spPr>
        <p:txBody>
          <a:bodyPr wrap="none" rtlCol="0">
            <a:spAutoFit/>
          </a:bodyPr>
          <a:lstStyle/>
          <a:p>
            <a:r>
              <a:rPr lang="en-US" altLang="ja-JP" sz="2800" dirty="0" smtClean="0"/>
              <a:t>10</a:t>
            </a:r>
            <a:endParaRPr kumimoji="1" lang="ja-JP" altLang="en-US" sz="2800" dirty="0"/>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0592" y="2560191"/>
            <a:ext cx="4429405" cy="24915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593" y="319357"/>
            <a:ext cx="4429405" cy="24915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コンテンツ プレースホルダー 2"/>
          <p:cNvSpPr txBox="1">
            <a:spLocks/>
          </p:cNvSpPr>
          <p:nvPr/>
        </p:nvSpPr>
        <p:spPr>
          <a:xfrm>
            <a:off x="220892" y="3103439"/>
            <a:ext cx="1435188" cy="1520106"/>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buNone/>
            </a:pPr>
            <a:r>
              <a:rPr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アイテムの取得状態に応</a:t>
            </a:r>
            <a:r>
              <a:rPr lang="ja-JP" altLang="en-US" sz="1800" b="1" dirty="0">
                <a:ln w="6600">
                  <a:solidFill>
                    <a:schemeClr val="accent2"/>
                  </a:solidFill>
                  <a:prstDash val="solid"/>
                </a:ln>
                <a:solidFill>
                  <a:srgbClr val="FFFFFF"/>
                </a:solidFill>
                <a:effectLst>
                  <a:outerShdw dist="38100" dir="2700000" algn="tl" rotWithShape="0">
                    <a:schemeClr val="accent2"/>
                  </a:outerShdw>
                </a:effectLst>
              </a:rPr>
              <a:t>じ</a:t>
            </a:r>
            <a:r>
              <a:rPr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て、　</a:t>
            </a:r>
            <a:r>
              <a:rPr lang="ja-JP" altLang="en-US" sz="1800" b="1" dirty="0" smtClean="0">
                <a:ln w="6600">
                  <a:solidFill>
                    <a:schemeClr val="accent2"/>
                  </a:solidFill>
                  <a:prstDash val="solid"/>
                </a:ln>
                <a:solidFill>
                  <a:schemeClr val="tx1"/>
                </a:solidFill>
                <a:effectLst>
                  <a:outerShdw dist="38100" dir="2700000" algn="tl" rotWithShape="0">
                    <a:schemeClr val="accent2"/>
                  </a:outerShdw>
                </a:effectLst>
              </a:rPr>
              <a:t>武器を切り替えられる</a:t>
            </a:r>
            <a:endParaRPr lang="en-US" altLang="ja-JP" sz="1800" b="1" dirty="0" smtClean="0">
              <a:ln w="6600">
                <a:solidFill>
                  <a:schemeClr val="accent2"/>
                </a:solidFill>
                <a:prstDash val="solid"/>
              </a:ln>
              <a:solidFill>
                <a:schemeClr val="tx1"/>
              </a:solidFill>
              <a:effectLst>
                <a:outerShdw dist="38100" dir="2700000" algn="tl" rotWithShape="0">
                  <a:schemeClr val="accent2"/>
                </a:outerShdw>
              </a:effectLst>
            </a:endParaRPr>
          </a:p>
        </p:txBody>
      </p:sp>
      <p:sp>
        <p:nvSpPr>
          <p:cNvPr id="14" name="フレーム 13"/>
          <p:cNvSpPr/>
          <p:nvPr/>
        </p:nvSpPr>
        <p:spPr>
          <a:xfrm>
            <a:off x="2304590" y="4757033"/>
            <a:ext cx="1099008" cy="278160"/>
          </a:xfrm>
          <a:prstGeom prst="frame">
            <a:avLst>
              <a:gd name="adj1" fmla="val 806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コンテンツ プレースホルダー 2"/>
          <p:cNvSpPr txBox="1">
            <a:spLocks/>
          </p:cNvSpPr>
          <p:nvPr/>
        </p:nvSpPr>
        <p:spPr>
          <a:xfrm>
            <a:off x="4612129" y="266821"/>
            <a:ext cx="2070058" cy="1139665"/>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buNone/>
            </a:pPr>
            <a:r>
              <a:rPr lang="ja-JP" altLang="en-US" sz="1800" b="1" dirty="0" smtClean="0">
                <a:ln w="6600">
                  <a:solidFill>
                    <a:schemeClr val="accent2"/>
                  </a:solidFill>
                  <a:prstDash val="solid"/>
                </a:ln>
                <a:solidFill>
                  <a:schemeClr val="bg1"/>
                </a:solidFill>
                <a:effectLst>
                  <a:outerShdw dist="38100" dir="2700000" algn="tl" rotWithShape="0">
                    <a:schemeClr val="accent2"/>
                  </a:outerShdw>
                </a:effectLst>
              </a:rPr>
              <a:t>被弾・爆発等に</a:t>
            </a:r>
            <a:r>
              <a:rPr lang="ja-JP" altLang="en-US" sz="1800" b="1" dirty="0" smtClean="0">
                <a:ln w="6600">
                  <a:solidFill>
                    <a:schemeClr val="accent2"/>
                  </a:solidFill>
                  <a:prstDash val="solid"/>
                </a:ln>
                <a:solidFill>
                  <a:schemeClr val="tx1"/>
                </a:solidFill>
                <a:effectLst>
                  <a:outerShdw dist="38100" dir="2700000" algn="tl" rotWithShape="0">
                    <a:schemeClr val="accent2"/>
                  </a:outerShdw>
                </a:effectLst>
              </a:rPr>
              <a:t>パーティクル　　エフェクト</a:t>
            </a:r>
            <a:r>
              <a:rPr lang="ja-JP" altLang="en-US" sz="1800" b="1" dirty="0" smtClean="0">
                <a:ln w="6600">
                  <a:solidFill>
                    <a:schemeClr val="accent2"/>
                  </a:solidFill>
                  <a:prstDash val="solid"/>
                </a:ln>
                <a:solidFill>
                  <a:schemeClr val="bg1"/>
                </a:solidFill>
                <a:effectLst>
                  <a:outerShdw dist="38100" dir="2700000" algn="tl" rotWithShape="0">
                    <a:schemeClr val="accent2"/>
                  </a:outerShdw>
                </a:effectLst>
              </a:rPr>
              <a:t>を使用</a:t>
            </a:r>
            <a:endParaRPr lang="en-US" altLang="ja-JP" sz="1800" b="1" dirty="0" smtClean="0">
              <a:ln w="6600">
                <a:solidFill>
                  <a:schemeClr val="accent2"/>
                </a:solidFill>
                <a:prstDash val="solid"/>
              </a:ln>
              <a:solidFill>
                <a:schemeClr val="bg1"/>
              </a:solidFill>
              <a:effectLst>
                <a:outerShdw dist="38100" dir="2700000" algn="tl" rotWithShape="0">
                  <a:schemeClr val="accent2"/>
                </a:outerShdw>
              </a:effectLst>
            </a:endParaRPr>
          </a:p>
        </p:txBody>
      </p:sp>
      <p:sp>
        <p:nvSpPr>
          <p:cNvPr id="18" name="フレーム 17"/>
          <p:cNvSpPr/>
          <p:nvPr/>
        </p:nvSpPr>
        <p:spPr>
          <a:xfrm>
            <a:off x="305403" y="2507588"/>
            <a:ext cx="1099008" cy="278160"/>
          </a:xfrm>
          <a:prstGeom prst="frame">
            <a:avLst>
              <a:gd name="adj1" fmla="val 806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9" name="直線矢印コネクタ 18"/>
          <p:cNvCxnSpPr>
            <a:stCxn id="13" idx="2"/>
            <a:endCxn id="14" idx="1"/>
          </p:cNvCxnSpPr>
          <p:nvPr/>
        </p:nvCxnSpPr>
        <p:spPr>
          <a:xfrm>
            <a:off x="938486" y="4623545"/>
            <a:ext cx="1366104" cy="272568"/>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直線矢印コネクタ 19"/>
          <p:cNvCxnSpPr>
            <a:stCxn id="13" idx="0"/>
            <a:endCxn id="18" idx="2"/>
          </p:cNvCxnSpPr>
          <p:nvPr/>
        </p:nvCxnSpPr>
        <p:spPr>
          <a:xfrm flipH="1" flipV="1">
            <a:off x="854907" y="2785748"/>
            <a:ext cx="83579" cy="317691"/>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
        <p:nvSpPr>
          <p:cNvPr id="38" name="ドーナツ 37"/>
          <p:cNvSpPr/>
          <p:nvPr/>
        </p:nvSpPr>
        <p:spPr>
          <a:xfrm>
            <a:off x="2502296" y="692616"/>
            <a:ext cx="1965189" cy="1796745"/>
          </a:xfrm>
          <a:prstGeom prst="donut">
            <a:avLst>
              <a:gd name="adj" fmla="val 464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テキスト ボックス 48"/>
          <p:cNvSpPr txBox="1"/>
          <p:nvPr/>
        </p:nvSpPr>
        <p:spPr>
          <a:xfrm>
            <a:off x="4338660" y="5430367"/>
            <a:ext cx="441096" cy="309829"/>
          </a:xfrm>
          <a:prstGeom prst="rect">
            <a:avLst/>
          </a:prstGeom>
        </p:spPr>
        <p:style>
          <a:lnRef idx="2">
            <a:schemeClr val="accent1"/>
          </a:lnRef>
          <a:fillRef idx="1">
            <a:schemeClr val="lt1"/>
          </a:fillRef>
          <a:effectRef idx="0">
            <a:schemeClr val="accent1"/>
          </a:effectRef>
          <a:fontRef idx="minor">
            <a:schemeClr val="dk1"/>
          </a:fontRef>
        </p:style>
        <p:txBody>
          <a:bodyPr vert="horz" wrap="none" lIns="91440" tIns="45720" rIns="91440" bIns="45720" rtlCol="0" anchor="ctr">
            <a:normAutofit fontScale="85000" lnSpcReduction="20000"/>
          </a:bodyPr>
          <a:lstStyle/>
          <a:p>
            <a:pPr marL="0" indent="0" algn="ctr">
              <a:buNone/>
            </a:pPr>
            <a:r>
              <a:rPr kumimoji="1" lang="en-US" altLang="ja-JP" sz="2000" dirty="0" smtClean="0">
                <a:ln w="0"/>
                <a:solidFill>
                  <a:srgbClr val="FF0000"/>
                </a:solidFill>
                <a:effectLst>
                  <a:outerShdw blurRad="38100" dist="19050" dir="2700000" algn="tl" rotWithShape="0">
                    <a:schemeClr val="dk1">
                      <a:alpha val="40000"/>
                    </a:schemeClr>
                  </a:outerShdw>
                </a:effectLst>
              </a:rPr>
              <a:t>×2</a:t>
            </a:r>
            <a:endParaRPr kumimoji="1" lang="ja-JP" altLang="en-US" sz="2000" dirty="0" smtClean="0">
              <a:ln w="0"/>
              <a:solidFill>
                <a:srgbClr val="FF0000"/>
              </a:solidFill>
              <a:effectLst>
                <a:outerShdw blurRad="38100" dist="19050" dir="2700000" algn="tl" rotWithShape="0">
                  <a:schemeClr val="dk1">
                    <a:alpha val="40000"/>
                  </a:schemeClr>
                </a:outerShdw>
              </a:effectLst>
            </a:endParaRPr>
          </a:p>
        </p:txBody>
      </p:sp>
      <p:sp>
        <p:nvSpPr>
          <p:cNvPr id="50" name="テキスト ボックス 49"/>
          <p:cNvSpPr txBox="1"/>
          <p:nvPr/>
        </p:nvSpPr>
        <p:spPr>
          <a:xfrm>
            <a:off x="4338660" y="5968045"/>
            <a:ext cx="441096" cy="309829"/>
          </a:xfrm>
          <a:prstGeom prst="rect">
            <a:avLst/>
          </a:prstGeom>
        </p:spPr>
        <p:style>
          <a:lnRef idx="2">
            <a:schemeClr val="accent1"/>
          </a:lnRef>
          <a:fillRef idx="1">
            <a:schemeClr val="lt1"/>
          </a:fillRef>
          <a:effectRef idx="0">
            <a:schemeClr val="accent1"/>
          </a:effectRef>
          <a:fontRef idx="minor">
            <a:schemeClr val="dk1"/>
          </a:fontRef>
        </p:style>
        <p:txBody>
          <a:bodyPr vert="horz" wrap="none" lIns="91440" tIns="45720" rIns="91440" bIns="45720" rtlCol="0" anchor="ctr">
            <a:normAutofit fontScale="85000" lnSpcReduction="20000"/>
          </a:bodyPr>
          <a:lstStyle/>
          <a:p>
            <a:pPr marL="0" indent="0" algn="ctr">
              <a:buNone/>
            </a:pPr>
            <a:r>
              <a:rPr kumimoji="1" lang="en-US" altLang="ja-JP" sz="2000" dirty="0" smtClean="0">
                <a:ln w="0"/>
                <a:solidFill>
                  <a:srgbClr val="FF0000"/>
                </a:solidFill>
                <a:effectLst>
                  <a:outerShdw blurRad="38100" dist="19050" dir="2700000" algn="tl" rotWithShape="0">
                    <a:schemeClr val="dk1">
                      <a:alpha val="40000"/>
                    </a:schemeClr>
                  </a:outerShdw>
                </a:effectLst>
              </a:rPr>
              <a:t>×3</a:t>
            </a:r>
            <a:endParaRPr kumimoji="1" lang="ja-JP" altLang="en-US" sz="2000" dirty="0" smtClean="0">
              <a:ln w="0"/>
              <a:solidFill>
                <a:srgbClr val="FF0000"/>
              </a:solidFill>
              <a:effectLst>
                <a:outerShdw blurRad="38100" dist="19050" dir="2700000" algn="tl" rotWithShape="0">
                  <a:schemeClr val="dk1">
                    <a:alpha val="40000"/>
                  </a:schemeClr>
                </a:outerShdw>
              </a:effectLst>
            </a:endParaRPr>
          </a:p>
        </p:txBody>
      </p:sp>
      <p:sp>
        <p:nvSpPr>
          <p:cNvPr id="51" name="テキスト ボックス 50"/>
          <p:cNvSpPr txBox="1"/>
          <p:nvPr/>
        </p:nvSpPr>
        <p:spPr>
          <a:xfrm>
            <a:off x="4338660" y="6519527"/>
            <a:ext cx="441096" cy="309829"/>
          </a:xfrm>
          <a:prstGeom prst="rect">
            <a:avLst/>
          </a:prstGeom>
        </p:spPr>
        <p:style>
          <a:lnRef idx="2">
            <a:schemeClr val="accent1"/>
          </a:lnRef>
          <a:fillRef idx="1">
            <a:schemeClr val="lt1"/>
          </a:fillRef>
          <a:effectRef idx="0">
            <a:schemeClr val="accent1"/>
          </a:effectRef>
          <a:fontRef idx="minor">
            <a:schemeClr val="dk1"/>
          </a:fontRef>
        </p:style>
        <p:txBody>
          <a:bodyPr vert="horz" wrap="none" lIns="91440" tIns="45720" rIns="91440" bIns="45720" rtlCol="0" anchor="ctr">
            <a:normAutofit fontScale="85000" lnSpcReduction="20000"/>
          </a:bodyPr>
          <a:lstStyle/>
          <a:p>
            <a:pPr marL="0" indent="0" algn="ctr">
              <a:buNone/>
            </a:pPr>
            <a:r>
              <a:rPr kumimoji="1" lang="en-US" altLang="ja-JP" sz="2000" dirty="0" smtClean="0">
                <a:ln w="0"/>
                <a:solidFill>
                  <a:srgbClr val="FF0000"/>
                </a:solidFill>
                <a:effectLst>
                  <a:outerShdw blurRad="38100" dist="19050" dir="2700000" algn="tl" rotWithShape="0">
                    <a:schemeClr val="dk1">
                      <a:alpha val="40000"/>
                    </a:schemeClr>
                  </a:outerShdw>
                </a:effectLst>
              </a:rPr>
              <a:t>×4</a:t>
            </a:r>
            <a:endParaRPr kumimoji="1" lang="ja-JP" altLang="en-US" sz="2000" dirty="0" smtClean="0">
              <a:ln w="0"/>
              <a:solidFill>
                <a:srgbClr val="FF0000"/>
              </a:solidFill>
              <a:effectLst>
                <a:outerShdw blurRad="38100" dist="19050" dir="2700000" algn="tl" rotWithShape="0">
                  <a:schemeClr val="dk1">
                    <a:alpha val="40000"/>
                  </a:schemeClr>
                </a:outerShdw>
              </a:effectLst>
            </a:endParaRPr>
          </a:p>
        </p:txBody>
      </p:sp>
      <p:cxnSp>
        <p:nvCxnSpPr>
          <p:cNvPr id="54" name="直線矢印コネクタ 53"/>
          <p:cNvCxnSpPr>
            <a:stCxn id="64" idx="1"/>
            <a:endCxn id="49" idx="3"/>
          </p:cNvCxnSpPr>
          <p:nvPr/>
        </p:nvCxnSpPr>
        <p:spPr>
          <a:xfrm flipH="1" flipV="1">
            <a:off x="4779756" y="5585282"/>
            <a:ext cx="345807" cy="522647"/>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cxnSp>
        <p:nvCxnSpPr>
          <p:cNvPr id="60" name="直線矢印コネクタ 59"/>
          <p:cNvCxnSpPr>
            <a:stCxn id="64" idx="1"/>
            <a:endCxn id="51" idx="3"/>
          </p:cNvCxnSpPr>
          <p:nvPr/>
        </p:nvCxnSpPr>
        <p:spPr>
          <a:xfrm flipH="1">
            <a:off x="4779756" y="6107929"/>
            <a:ext cx="345807" cy="566513"/>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
        <p:nvSpPr>
          <p:cNvPr id="64" name="コンテンツ プレースホルダー 2"/>
          <p:cNvSpPr txBox="1">
            <a:spLocks/>
          </p:cNvSpPr>
          <p:nvPr/>
        </p:nvSpPr>
        <p:spPr>
          <a:xfrm>
            <a:off x="5125563" y="5347876"/>
            <a:ext cx="1660094" cy="1520106"/>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buNone/>
            </a:pPr>
            <a:r>
              <a:rPr lang="ja-JP" altLang="en-US" sz="1800" b="1" dirty="0" smtClean="0">
                <a:ln w="6600">
                  <a:solidFill>
                    <a:schemeClr val="accent2"/>
                  </a:solidFill>
                  <a:prstDash val="solid"/>
                </a:ln>
                <a:solidFill>
                  <a:schemeClr val="bg1"/>
                </a:solidFill>
                <a:effectLst>
                  <a:outerShdw dist="38100" dir="2700000" algn="tl" rotWithShape="0">
                    <a:schemeClr val="accent2"/>
                  </a:outerShdw>
                </a:effectLst>
              </a:rPr>
              <a:t>防衛ラインに近い敵を　　倒せば、　　　</a:t>
            </a:r>
            <a:r>
              <a:rPr lang="ja-JP" altLang="en-US" sz="1800" b="1" dirty="0" smtClean="0">
                <a:ln w="6600">
                  <a:solidFill>
                    <a:schemeClr val="accent2"/>
                  </a:solidFill>
                  <a:prstDash val="solid"/>
                </a:ln>
                <a:solidFill>
                  <a:schemeClr val="tx1"/>
                </a:solidFill>
                <a:effectLst>
                  <a:outerShdw dist="38100" dir="2700000" algn="tl" rotWithShape="0">
                    <a:schemeClr val="accent2"/>
                  </a:outerShdw>
                </a:effectLst>
              </a:rPr>
              <a:t>獲得スコアが　　倍増する</a:t>
            </a:r>
            <a:endParaRPr lang="en-US" altLang="ja-JP" sz="1800" b="1" dirty="0" smtClean="0">
              <a:ln w="6600">
                <a:solidFill>
                  <a:schemeClr val="accent2"/>
                </a:solidFill>
                <a:prstDash val="solid"/>
              </a:ln>
              <a:solidFill>
                <a:schemeClr val="tx1"/>
              </a:solidFill>
              <a:effectLst>
                <a:outerShdw dist="38100" dir="2700000" algn="tl" rotWithShape="0">
                  <a:schemeClr val="accent2"/>
                </a:outerShdw>
              </a:effectLst>
            </a:endParaRPr>
          </a:p>
        </p:txBody>
      </p:sp>
      <p:sp>
        <p:nvSpPr>
          <p:cNvPr id="76" name="フレーム 75"/>
          <p:cNvSpPr/>
          <p:nvPr/>
        </p:nvSpPr>
        <p:spPr>
          <a:xfrm>
            <a:off x="248314" y="6931549"/>
            <a:ext cx="4363813" cy="244632"/>
          </a:xfrm>
          <a:prstGeom prst="frame">
            <a:avLst>
              <a:gd name="adj1" fmla="val 806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7" name="直線矢印コネクタ 76"/>
          <p:cNvCxnSpPr>
            <a:stCxn id="30" idx="1"/>
            <a:endCxn id="76" idx="3"/>
          </p:cNvCxnSpPr>
          <p:nvPr/>
        </p:nvCxnSpPr>
        <p:spPr>
          <a:xfrm flipH="1" flipV="1">
            <a:off x="4612127" y="7053865"/>
            <a:ext cx="248314" cy="253012"/>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cxnSp>
        <p:nvCxnSpPr>
          <p:cNvPr id="87" name="直線矢印コネクタ 86"/>
          <p:cNvCxnSpPr>
            <a:stCxn id="64" idx="1"/>
            <a:endCxn id="50" idx="3"/>
          </p:cNvCxnSpPr>
          <p:nvPr/>
        </p:nvCxnSpPr>
        <p:spPr>
          <a:xfrm flipH="1">
            <a:off x="4779756" y="6107929"/>
            <a:ext cx="345807" cy="15031"/>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
        <p:nvSpPr>
          <p:cNvPr id="30" name="コンテンツ プレースホルダー 2"/>
          <p:cNvSpPr txBox="1">
            <a:spLocks/>
          </p:cNvSpPr>
          <p:nvPr/>
        </p:nvSpPr>
        <p:spPr>
          <a:xfrm>
            <a:off x="4860441" y="7001831"/>
            <a:ext cx="1925216" cy="610091"/>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buNone/>
            </a:pPr>
            <a:r>
              <a:rPr lang="ja-JP" altLang="en-US" sz="1800" b="1" dirty="0">
                <a:ln w="6600">
                  <a:solidFill>
                    <a:schemeClr val="accent2"/>
                  </a:solidFill>
                  <a:prstDash val="solid"/>
                </a:ln>
                <a:solidFill>
                  <a:schemeClr val="tx1"/>
                </a:solidFill>
                <a:effectLst>
                  <a:outerShdw dist="38100" dir="2700000" algn="tl" rotWithShape="0">
                    <a:schemeClr val="accent2"/>
                  </a:outerShdw>
                </a:effectLst>
              </a:rPr>
              <a:t>敵</a:t>
            </a:r>
            <a:r>
              <a:rPr lang="ja-JP" altLang="en-US" sz="1800" b="1" dirty="0" smtClean="0">
                <a:ln w="6600">
                  <a:solidFill>
                    <a:schemeClr val="accent2"/>
                  </a:solidFill>
                  <a:prstDash val="solid"/>
                </a:ln>
                <a:solidFill>
                  <a:schemeClr val="tx1"/>
                </a:solidFill>
                <a:effectLst>
                  <a:outerShdw dist="38100" dir="2700000" algn="tl" rotWithShape="0">
                    <a:schemeClr val="accent2"/>
                  </a:outerShdw>
                </a:effectLst>
              </a:rPr>
              <a:t>が</a:t>
            </a:r>
            <a:r>
              <a:rPr lang="en-US" altLang="ja-JP" sz="1800" b="1" dirty="0" smtClean="0">
                <a:ln w="6600">
                  <a:solidFill>
                    <a:schemeClr val="accent2"/>
                  </a:solidFill>
                  <a:prstDash val="solid"/>
                </a:ln>
                <a:solidFill>
                  <a:schemeClr val="tx1"/>
                </a:solidFill>
                <a:effectLst>
                  <a:outerShdw dist="38100" dir="2700000" algn="tl" rotWithShape="0">
                    <a:schemeClr val="accent2"/>
                  </a:outerShdw>
                </a:effectLst>
              </a:rPr>
              <a:t>10</a:t>
            </a:r>
            <a:r>
              <a:rPr lang="ja-JP" altLang="en-US" sz="1800" b="1" dirty="0" smtClean="0">
                <a:ln w="6600">
                  <a:solidFill>
                    <a:schemeClr val="accent2"/>
                  </a:solidFill>
                  <a:prstDash val="solid"/>
                </a:ln>
                <a:solidFill>
                  <a:schemeClr val="tx1"/>
                </a:solidFill>
                <a:effectLst>
                  <a:outerShdw dist="38100" dir="2700000" algn="tl" rotWithShape="0">
                    <a:schemeClr val="accent2"/>
                  </a:outerShdw>
                </a:effectLst>
              </a:rPr>
              <a:t>体通るとゲームオーバー</a:t>
            </a:r>
            <a:endParaRPr lang="en-US" altLang="ja-JP" sz="1800" b="1" dirty="0" smtClean="0">
              <a:ln w="6600">
                <a:solidFill>
                  <a:schemeClr val="accent2"/>
                </a:solidFill>
                <a:prstDash val="solid"/>
              </a:ln>
              <a:solidFill>
                <a:schemeClr val="tx1"/>
              </a:solidFill>
              <a:effectLst>
                <a:outerShdw dist="38100" dir="2700000" algn="tl" rotWithShape="0">
                  <a:schemeClr val="accent2"/>
                </a:outerShdw>
              </a:effectLst>
            </a:endParaRPr>
          </a:p>
        </p:txBody>
      </p:sp>
    </p:spTree>
    <p:extLst>
      <p:ext uri="{BB962C8B-B14F-4D97-AF65-F5344CB8AC3E}">
        <p14:creationId xmlns:p14="http://schemas.microsoft.com/office/powerpoint/2010/main" val="1788406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2" name="タイトル 1"/>
          <p:cNvSpPr>
            <a:spLocks noGrp="1"/>
          </p:cNvSpPr>
          <p:nvPr>
            <p:ph type="title"/>
          </p:nvPr>
        </p:nvSpPr>
        <p:spPr>
          <a:xfrm>
            <a:off x="471488" y="284954"/>
            <a:ext cx="6054573" cy="750251"/>
          </a:xfrm>
        </p:spPr>
        <p:style>
          <a:lnRef idx="2">
            <a:schemeClr val="dk1"/>
          </a:lnRef>
          <a:fillRef idx="1">
            <a:schemeClr val="lt1"/>
          </a:fillRef>
          <a:effectRef idx="0">
            <a:schemeClr val="dk1"/>
          </a:effectRef>
          <a:fontRef idx="minor">
            <a:schemeClr val="dk1"/>
          </a:fontRef>
        </p:style>
        <p:txBody>
          <a:bodyPr>
            <a:normAutofit/>
          </a:bodyPr>
          <a:lstStyle/>
          <a:p>
            <a:r>
              <a:rPr kumimoji="1"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秋のハッカソン（チーム制作イベント</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471488" y="1215024"/>
            <a:ext cx="5915025" cy="3791404"/>
          </a:xfrm>
        </p:spPr>
        <p:style>
          <a:lnRef idx="2">
            <a:schemeClr val="accent2"/>
          </a:lnRef>
          <a:fillRef idx="1">
            <a:schemeClr val="lt1"/>
          </a:fillRef>
          <a:effectRef idx="0">
            <a:schemeClr val="accent2"/>
          </a:effectRef>
          <a:fontRef idx="minor">
            <a:schemeClr val="dk1"/>
          </a:fontRef>
        </p:style>
        <p:txBody>
          <a:bodyPr anchor="ctr">
            <a:normAutofit lnSpcReduction="10000"/>
          </a:bodyPr>
          <a:lstStyle/>
          <a:p>
            <a:r>
              <a:rPr kumimoji="1"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令和</a:t>
            </a:r>
            <a:r>
              <a:rPr kumimoji="1"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2</a:t>
            </a:r>
            <a:r>
              <a:rPr kumimoji="1"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年</a:t>
            </a:r>
            <a:r>
              <a:rPr kumimoji="1"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10</a:t>
            </a:r>
            <a:r>
              <a:rPr kumimoji="1"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月</a:t>
            </a:r>
            <a:r>
              <a:rPr kumimoji="1"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9</a:t>
            </a:r>
            <a:r>
              <a:rPr kumimoji="1"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日に開催</a:t>
            </a:r>
            <a:endParaRPr kumimoji="1" lang="en-US" altLang="ja-JP" sz="20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000" b="1" dirty="0" smtClean="0">
                <a:ln w="6600">
                  <a:solidFill>
                    <a:schemeClr val="accent2"/>
                  </a:solidFill>
                  <a:prstDash val="solid"/>
                </a:ln>
                <a:solidFill>
                  <a:schemeClr val="tx1"/>
                </a:solidFill>
                <a:effectLst>
                  <a:outerShdw dist="38100" dir="2700000" algn="tl" rotWithShape="0">
                    <a:schemeClr val="accent2"/>
                  </a:outerShdw>
                </a:effectLst>
              </a:rPr>
              <a:t>制作時間</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a:t>
            </a:r>
            <a:r>
              <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10</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時間</a:t>
            </a:r>
            <a:endPar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000" b="1" dirty="0" smtClean="0">
                <a:ln w="6600">
                  <a:solidFill>
                    <a:schemeClr val="accent2"/>
                  </a:solidFill>
                  <a:prstDash val="solid"/>
                </a:ln>
                <a:solidFill>
                  <a:schemeClr val="tx1"/>
                </a:solidFill>
                <a:effectLst>
                  <a:outerShdw dist="38100" dir="2700000" algn="tl" rotWithShape="0">
                    <a:schemeClr val="accent2"/>
                  </a:outerShdw>
                </a:effectLst>
              </a:rPr>
              <a:t>チーム人数</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a:t>
            </a:r>
            <a:r>
              <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4</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人</a:t>
            </a:r>
            <a:endPar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000" b="1" dirty="0" smtClean="0">
                <a:ln w="6600">
                  <a:solidFill>
                    <a:schemeClr val="accent2"/>
                  </a:solidFill>
                  <a:prstDash val="solid"/>
                </a:ln>
                <a:solidFill>
                  <a:schemeClr val="tx1"/>
                </a:solidFill>
                <a:effectLst>
                  <a:outerShdw dist="38100" dir="2700000" algn="tl" rotWithShape="0">
                    <a:schemeClr val="accent2"/>
                  </a:outerShdw>
                </a:effectLst>
              </a:rPr>
              <a:t>制作環境</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a:t>
            </a:r>
            <a:r>
              <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visual studio 2015(</a:t>
            </a:r>
            <a:r>
              <a:rPr lang="en-US" altLang="ja-JP" sz="2000" b="1" dirty="0" smtClean="0">
                <a:ln w="6600">
                  <a:solidFill>
                    <a:schemeClr val="accent2"/>
                  </a:solidFill>
                  <a:prstDash val="solid"/>
                </a:ln>
                <a:solidFill>
                  <a:schemeClr val="tx1"/>
                </a:solidFill>
                <a:effectLst>
                  <a:outerShdw dist="38100" dir="2700000" algn="tl" rotWithShape="0">
                    <a:schemeClr val="accent2"/>
                  </a:outerShdw>
                </a:effectLst>
              </a:rPr>
              <a:t>DirectX</a:t>
            </a:r>
            <a:r>
              <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a:t>
            </a:r>
          </a:p>
          <a:p>
            <a:r>
              <a:rPr kumimoji="1" lang="ja-JP" altLang="en-US" sz="2000" b="1" dirty="0" smtClean="0">
                <a:ln w="6600">
                  <a:solidFill>
                    <a:schemeClr val="accent2"/>
                  </a:solidFill>
                  <a:prstDash val="solid"/>
                </a:ln>
                <a:solidFill>
                  <a:schemeClr val="tx1"/>
                </a:solidFill>
                <a:effectLst>
                  <a:outerShdw dist="38100" dir="2700000" algn="tl" rotWithShape="0">
                    <a:schemeClr val="accent2"/>
                  </a:outerShdw>
                </a:effectLst>
              </a:rPr>
              <a:t>制作テーマ</a:t>
            </a:r>
            <a:endParaRPr kumimoji="1" lang="en-US" altLang="ja-JP" sz="2000" b="1" dirty="0" smtClean="0">
              <a:ln w="6600">
                <a:solidFill>
                  <a:schemeClr val="accent2"/>
                </a:solidFill>
                <a:prstDash val="solid"/>
              </a:ln>
              <a:solidFill>
                <a:schemeClr val="tx1"/>
              </a:solidFill>
              <a:effectLst>
                <a:outerShdw dist="38100" dir="2700000" algn="tl" rotWithShape="0">
                  <a:schemeClr val="accent2"/>
                </a:outerShdw>
              </a:effectLst>
            </a:endParaRPr>
          </a:p>
          <a:p>
            <a:pPr lvl="1"/>
            <a:r>
              <a:rPr kumimoji="1"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「ソーシャルディスタンス」</a:t>
            </a:r>
            <a:endParaRPr kumimoji="1" lang="en-US" altLang="ja-JP" sz="1800" b="1" dirty="0" smtClean="0">
              <a:ln w="6600">
                <a:solidFill>
                  <a:schemeClr val="accent2"/>
                </a:solidFill>
                <a:prstDash val="solid"/>
              </a:ln>
              <a:solidFill>
                <a:srgbClr val="FFFFFF"/>
              </a:solidFill>
              <a:effectLst>
                <a:outerShdw dist="38100" dir="2700000" algn="tl" rotWithShape="0">
                  <a:schemeClr val="accent2"/>
                </a:outerShdw>
              </a:effectLst>
            </a:endParaRPr>
          </a:p>
          <a:p>
            <a:pPr lvl="1"/>
            <a:r>
              <a:rPr kumimoji="1"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「あまりコントローラーに触れずにプレイできる」</a:t>
            </a:r>
            <a:endParaRPr kumimoji="1" lang="en-US" altLang="ja-JP" sz="1800" b="1" dirty="0" smtClean="0">
              <a:ln w="6600">
                <a:solidFill>
                  <a:schemeClr val="accent2"/>
                </a:solidFill>
                <a:prstDash val="solid"/>
              </a:ln>
              <a:solidFill>
                <a:srgbClr val="FFFFFF"/>
              </a:solidFill>
              <a:effectLst>
                <a:outerShdw dist="38100" dir="2700000" algn="tl" rotWithShape="0">
                  <a:schemeClr val="accent2"/>
                </a:outerShdw>
              </a:effectLst>
            </a:endParaRPr>
          </a:p>
          <a:p>
            <a:pPr lvl="1"/>
            <a:endParaRPr kumimoji="1" lang="en-US" altLang="ja-JP" sz="18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025" b="1" dirty="0" smtClean="0">
                <a:ln w="6600">
                  <a:solidFill>
                    <a:schemeClr val="accent2"/>
                  </a:solidFill>
                  <a:prstDash val="solid"/>
                </a:ln>
                <a:solidFill>
                  <a:schemeClr val="tx1"/>
                </a:solidFill>
                <a:effectLst>
                  <a:outerShdw dist="38100" dir="2700000" algn="tl" rotWithShape="0">
                    <a:schemeClr val="accent2"/>
                  </a:outerShdw>
                </a:effectLst>
              </a:rPr>
              <a:t>担当した作業</a:t>
            </a:r>
            <a:endParaRPr lang="en-US" altLang="ja-JP" sz="2025" b="1" dirty="0" smtClean="0">
              <a:ln w="6600">
                <a:solidFill>
                  <a:schemeClr val="accent2"/>
                </a:solidFill>
                <a:prstDash val="solid"/>
              </a:ln>
              <a:solidFill>
                <a:schemeClr val="tx1"/>
              </a:solidFill>
              <a:effectLst>
                <a:outerShdw dist="38100" dir="2700000" algn="tl" rotWithShape="0">
                  <a:schemeClr val="accent2"/>
                </a:outerShdw>
              </a:effectLst>
            </a:endParaRPr>
          </a:p>
          <a:p>
            <a:pPr lvl="1"/>
            <a:r>
              <a:rPr kumimoji="1"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タイトル画面、チュートリアル画面、ポーズ画面、リザルト画面、ランキング画面の実装</a:t>
            </a:r>
            <a:endParaRPr kumimoji="1" lang="en-US" altLang="ja-JP" sz="1800" b="1" dirty="0" smtClean="0">
              <a:ln w="6600">
                <a:solidFill>
                  <a:schemeClr val="accent2"/>
                </a:solidFill>
                <a:prstDash val="solid"/>
              </a:ln>
              <a:solidFill>
                <a:srgbClr val="FFFFFF"/>
              </a:solidFill>
              <a:effectLst>
                <a:outerShdw dist="38100" dir="2700000" algn="tl" rotWithShape="0">
                  <a:schemeClr val="accent2"/>
                </a:outerShdw>
              </a:effectLst>
            </a:endParaRPr>
          </a:p>
          <a:p>
            <a:pPr lvl="1"/>
            <a:r>
              <a:rPr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一部テクスチャの作成</a:t>
            </a:r>
            <a:endParaRPr kumimoji="1" lang="en-US" altLang="ja-JP" sz="1800" b="1" dirty="0" smtClean="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コンテンツ プレースホルダー 2"/>
          <p:cNvSpPr txBox="1">
            <a:spLocks/>
          </p:cNvSpPr>
          <p:nvPr/>
        </p:nvSpPr>
        <p:spPr>
          <a:xfrm>
            <a:off x="471487" y="7524205"/>
            <a:ext cx="5915026" cy="1515291"/>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主人公のウイルス感染を回避しながら　　　　外出するというテーマ</a:t>
            </a:r>
            <a:endPar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カプセル薬を弾に見立てた、　　　　　　　　</a:t>
            </a:r>
            <a:r>
              <a:rPr lang="ja-JP" altLang="en-US" sz="2400" b="1" dirty="0" smtClean="0">
                <a:ln w="6600">
                  <a:solidFill>
                    <a:schemeClr val="accent2"/>
                  </a:solidFill>
                  <a:prstDash val="solid"/>
                </a:ln>
                <a:effectLst>
                  <a:outerShdw dist="38100" dir="2700000" algn="tl" rotWithShape="0">
                    <a:schemeClr val="accent2"/>
                  </a:outerShdw>
                </a:effectLst>
              </a:rPr>
              <a:t>「ワンボタン式シューティングゲーム」</a:t>
            </a:r>
            <a:endParaRPr lang="ja-JP" altLang="en-US" sz="2400" b="1" dirty="0">
              <a:ln w="6600">
                <a:solidFill>
                  <a:schemeClr val="accent2"/>
                </a:solidFill>
                <a:prstDash val="solid"/>
              </a:ln>
              <a:effectLst>
                <a:outerShdw dist="38100" dir="2700000" algn="tl" rotWithShape="0">
                  <a:schemeClr val="accent2"/>
                </a:outerShdw>
              </a:effectLst>
            </a:endParaRPr>
          </a:p>
        </p:txBody>
      </p:sp>
      <p:sp>
        <p:nvSpPr>
          <p:cNvPr id="8" name="テキスト ボックス 7"/>
          <p:cNvSpPr txBox="1"/>
          <p:nvPr/>
        </p:nvSpPr>
        <p:spPr>
          <a:xfrm>
            <a:off x="0" y="9372017"/>
            <a:ext cx="585417" cy="523220"/>
          </a:xfrm>
          <a:prstGeom prst="rect">
            <a:avLst/>
          </a:prstGeom>
          <a:noFill/>
        </p:spPr>
        <p:txBody>
          <a:bodyPr wrap="none" rtlCol="0">
            <a:spAutoFit/>
          </a:bodyPr>
          <a:lstStyle/>
          <a:p>
            <a:r>
              <a:rPr lang="en-US" altLang="ja-JP" sz="2800" dirty="0" smtClean="0"/>
              <a:t>11</a:t>
            </a:r>
            <a:endParaRPr kumimoji="1" lang="ja-JP" altLang="en-US" sz="2800" dirty="0"/>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6785" y="5463943"/>
            <a:ext cx="2965269" cy="1602746"/>
          </a:xfrm>
          <a:prstGeom prst="rect">
            <a:avLst/>
          </a:prstGeom>
        </p:spPr>
      </p:pic>
      <p:sp>
        <p:nvSpPr>
          <p:cNvPr id="7" name="タイトル 1"/>
          <p:cNvSpPr txBox="1">
            <a:spLocks/>
          </p:cNvSpPr>
          <p:nvPr/>
        </p:nvSpPr>
        <p:spPr>
          <a:xfrm rot="20774692">
            <a:off x="302587" y="5890191"/>
            <a:ext cx="3081403" cy="750251"/>
          </a:xfrm>
          <a:prstGeom prst="rect">
            <a:avLst/>
          </a:prstGeom>
          <a:ln>
            <a:solidFill>
              <a:schemeClr val="tx1"/>
            </a:solidFill>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a:lstStyle>
          <a:p>
            <a:r>
              <a:rPr lang="ja-JP" altLang="en-US" sz="2400" b="1" dirty="0" smtClean="0">
                <a:ln w="9525">
                  <a:solidFill>
                    <a:schemeClr val="tx1"/>
                  </a:solidFill>
                  <a:prstDash val="solid"/>
                </a:ln>
                <a:effectLst>
                  <a:outerShdw blurRad="12700" dist="38100" dir="2700000" algn="tl" rotWithShape="0">
                    <a:schemeClr val="bg1">
                      <a:lumMod val="50000"/>
                    </a:schemeClr>
                  </a:outerShdw>
                </a:effectLst>
              </a:rPr>
              <a:t>作品名</a:t>
            </a:r>
            <a:endParaRPr lang="en-US" altLang="ja-JP" sz="2400" b="1" dirty="0" smtClean="0">
              <a:ln w="9525">
                <a:solidFill>
                  <a:schemeClr val="tx1"/>
                </a:solidFill>
                <a:prstDash val="solid"/>
              </a:ln>
              <a:effectLst>
                <a:outerShdw blurRad="12700" dist="38100" dir="2700000" algn="tl" rotWithShape="0">
                  <a:schemeClr val="bg1">
                    <a:lumMod val="50000"/>
                  </a:schemeClr>
                </a:outerShdw>
              </a:effectLst>
            </a:endParaRPr>
          </a:p>
          <a:p>
            <a:r>
              <a:rPr lang="en-US" altLang="ja-JP" sz="2400" b="1" dirty="0" smtClean="0">
                <a:ln w="9525">
                  <a:solidFill>
                    <a:schemeClr val="tx1"/>
                  </a:solidFill>
                  <a:prstDash val="solid"/>
                </a:ln>
                <a:effectLst>
                  <a:outerShdw blurRad="12700" dist="38100" dir="2700000" algn="tl" rotWithShape="0">
                    <a:schemeClr val="bg1">
                      <a:lumMod val="50000"/>
                    </a:schemeClr>
                  </a:outerShdw>
                </a:effectLst>
              </a:rPr>
              <a:t>『</a:t>
            </a:r>
            <a:r>
              <a:rPr lang="ja-JP" altLang="en-US" sz="2400" b="1" dirty="0" smtClean="0">
                <a:ln w="9525">
                  <a:solidFill>
                    <a:schemeClr val="tx1"/>
                  </a:solidFill>
                  <a:prstDash val="solid"/>
                </a:ln>
                <a:effectLst>
                  <a:outerShdw blurRad="12700" dist="38100" dir="2700000" algn="tl" rotWithShape="0">
                    <a:schemeClr val="bg1">
                      <a:lumMod val="50000"/>
                    </a:schemeClr>
                  </a:outerShdw>
                </a:effectLst>
              </a:rPr>
              <a:t>カンセンセカイ</a:t>
            </a:r>
            <a:r>
              <a:rPr lang="en-US" altLang="ja-JP" sz="2400" b="1" dirty="0" smtClean="0">
                <a:ln w="9525">
                  <a:solidFill>
                    <a:schemeClr val="tx1"/>
                  </a:solidFill>
                  <a:prstDash val="solid"/>
                </a:ln>
                <a:effectLst>
                  <a:outerShdw blurRad="12700" dist="38100" dir="2700000" algn="tl" rotWithShape="0">
                    <a:schemeClr val="bg1">
                      <a:lumMod val="50000"/>
                    </a:schemeClr>
                  </a:outerShdw>
                </a:effectLst>
              </a:rPr>
              <a:t>』</a:t>
            </a:r>
            <a:endParaRPr lang="ja-JP" altLang="en-US" sz="2400" b="1" dirty="0" smtClean="0">
              <a:ln w="9525">
                <a:solidFill>
                  <a:schemeClr val="tx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024465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2" y="0"/>
            <a:ext cx="6857999" cy="9906000"/>
          </a:xfrm>
          <a:prstGeom prst="rect">
            <a:avLst/>
          </a:prstGeom>
        </p:spPr>
      </p:pic>
      <p:sp>
        <p:nvSpPr>
          <p:cNvPr id="2" name="タイトル 1"/>
          <p:cNvSpPr>
            <a:spLocks noGrp="1"/>
          </p:cNvSpPr>
          <p:nvPr>
            <p:ph type="title"/>
          </p:nvPr>
        </p:nvSpPr>
        <p:spPr>
          <a:xfrm>
            <a:off x="-2209082" y="239305"/>
            <a:ext cx="2008666" cy="850459"/>
          </a:xfrm>
        </p:spPr>
        <p:txBody>
          <a:bodyPr/>
          <a:lstStyle/>
          <a:p>
            <a:r>
              <a:rPr kumimoji="1" lang="ja-JP" altLang="en-US" dirty="0" smtClean="0"/>
              <a:t>ハッカソン</a:t>
            </a:r>
            <a:endParaRPr kumimoji="1" lang="ja-JP" altLang="en-US" dirty="0"/>
          </a:p>
        </p:txBody>
      </p:sp>
      <p:sp>
        <p:nvSpPr>
          <p:cNvPr id="3" name="コンテンツ プレースホルダー 2"/>
          <p:cNvSpPr>
            <a:spLocks noGrp="1"/>
          </p:cNvSpPr>
          <p:nvPr>
            <p:ph idx="1"/>
          </p:nvPr>
        </p:nvSpPr>
        <p:spPr>
          <a:xfrm>
            <a:off x="306976" y="6348617"/>
            <a:ext cx="6244046" cy="3034163"/>
          </a:xfrm>
        </p:spPr>
        <p:style>
          <a:lnRef idx="2">
            <a:schemeClr val="accent2"/>
          </a:lnRef>
          <a:fillRef idx="1">
            <a:schemeClr val="lt1"/>
          </a:fillRef>
          <a:effectRef idx="0">
            <a:schemeClr val="accent2"/>
          </a:effectRef>
          <a:fontRef idx="minor">
            <a:schemeClr val="dk1"/>
          </a:fontRef>
        </p:style>
        <p:txBody>
          <a:bodyPr>
            <a:noAutofit/>
          </a:bodyPr>
          <a:lstStyle/>
          <a:p>
            <a:r>
              <a:rPr kumimoji="1" lang="en-US" altLang="ja-JP" sz="2400" b="1" dirty="0" smtClean="0">
                <a:ln w="6600">
                  <a:solidFill>
                    <a:schemeClr val="accent2"/>
                  </a:solidFill>
                  <a:prstDash val="solid"/>
                </a:ln>
                <a:solidFill>
                  <a:schemeClr val="tx1"/>
                </a:solidFill>
                <a:effectLst>
                  <a:outerShdw dist="38100" dir="2700000" algn="tl" rotWithShape="0">
                    <a:schemeClr val="accent2"/>
                  </a:outerShdw>
                </a:effectLst>
              </a:rPr>
              <a:t>10</a:t>
            </a:r>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時間</a:t>
            </a:r>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という短い時間でのチーム制作で、</a:t>
            </a:r>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役割分担</a:t>
            </a:r>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はもちろんのこと、　　　　　　効率よく作品の完成を目指していくには、　　　　　　</a:t>
            </a:r>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どう作業</a:t>
            </a: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す</a:t>
            </a:r>
            <a:r>
              <a:rPr lang="ja-JP" altLang="en-US" sz="2400" b="1" dirty="0">
                <a:ln w="6600">
                  <a:solidFill>
                    <a:schemeClr val="accent2"/>
                  </a:solidFill>
                  <a:prstDash val="solid"/>
                </a:ln>
                <a:solidFill>
                  <a:schemeClr val="tx1"/>
                </a:solidFill>
                <a:effectLst>
                  <a:outerShdw dist="38100" dir="2700000" algn="tl" rotWithShape="0">
                    <a:schemeClr val="accent2"/>
                  </a:outerShdw>
                </a:effectLst>
              </a:rPr>
              <a:t>れ</a:t>
            </a:r>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ばよいか</a:t>
            </a:r>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考えることが出来た。</a:t>
            </a:r>
            <a:endPar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endPar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自分の担当した作業では、　　　　　　　ゲームの雰囲気に</a:t>
            </a:r>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合</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うように</a:t>
            </a: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背景・</a:t>
            </a:r>
            <a:r>
              <a:rPr lang="en-US" altLang="ja-JP" sz="2400" b="1" dirty="0" smtClean="0">
                <a:ln w="6600">
                  <a:solidFill>
                    <a:schemeClr val="accent2"/>
                  </a:solidFill>
                  <a:prstDash val="solid"/>
                </a:ln>
                <a:solidFill>
                  <a:schemeClr val="tx1"/>
                </a:solidFill>
                <a:effectLst>
                  <a:outerShdw dist="38100" dir="2700000" algn="tl" rotWithShape="0">
                    <a:schemeClr val="accent2"/>
                  </a:outerShdw>
                </a:effectLst>
              </a:rPr>
              <a:t>BGM</a:t>
            </a: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の選別</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を行い</a:t>
            </a:r>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a:t>
            </a: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各画面の遷移を実装</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した。</a:t>
            </a:r>
            <a:endPar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テキスト ボックス 3"/>
          <p:cNvSpPr txBox="1"/>
          <p:nvPr/>
        </p:nvSpPr>
        <p:spPr>
          <a:xfrm>
            <a:off x="6272583" y="9382780"/>
            <a:ext cx="585417" cy="523220"/>
          </a:xfrm>
          <a:prstGeom prst="rect">
            <a:avLst/>
          </a:prstGeom>
          <a:noFill/>
        </p:spPr>
        <p:txBody>
          <a:bodyPr wrap="none" rtlCol="0">
            <a:spAutoFit/>
          </a:bodyPr>
          <a:lstStyle/>
          <a:p>
            <a:r>
              <a:rPr lang="en-US" altLang="ja-JP" sz="2800" dirty="0" smtClean="0"/>
              <a:t>12</a:t>
            </a: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9205" y="3680039"/>
            <a:ext cx="4741817" cy="25459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976" y="239305"/>
            <a:ext cx="4749919" cy="2528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コンテンツ プレースホルダー 2"/>
          <p:cNvSpPr txBox="1">
            <a:spLocks/>
          </p:cNvSpPr>
          <p:nvPr/>
        </p:nvSpPr>
        <p:spPr>
          <a:xfrm>
            <a:off x="252028" y="2757010"/>
            <a:ext cx="1702642" cy="1600746"/>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lgn="ctr">
              <a:buNone/>
            </a:pPr>
            <a:r>
              <a:rPr lang="ja-JP" altLang="en-US" sz="2800" dirty="0" smtClean="0">
                <a:ln w="0"/>
                <a:solidFill>
                  <a:schemeClr val="tx1"/>
                </a:solidFill>
                <a:effectLst>
                  <a:outerShdw blurRad="38100" dist="19050" dir="2700000" algn="tl" rotWithShape="0">
                    <a:schemeClr val="dk1">
                      <a:alpha val="40000"/>
                    </a:schemeClr>
                  </a:outerShdw>
                </a:effectLst>
              </a:rPr>
              <a:t>自動で　上下移動を行う</a:t>
            </a:r>
          </a:p>
        </p:txBody>
      </p:sp>
      <p:sp>
        <p:nvSpPr>
          <p:cNvPr id="9" name="コンテンツ プレースホルダー 2"/>
          <p:cNvSpPr txBox="1">
            <a:spLocks/>
          </p:cNvSpPr>
          <p:nvPr/>
        </p:nvSpPr>
        <p:spPr>
          <a:xfrm>
            <a:off x="4557331" y="911787"/>
            <a:ext cx="2197884" cy="1600746"/>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lgn="ctr">
              <a:buNone/>
            </a:pPr>
            <a:r>
              <a:rPr lang="ja-JP" altLang="en-US" sz="2800" dirty="0" smtClean="0">
                <a:ln w="0"/>
                <a:solidFill>
                  <a:schemeClr val="tx1"/>
                </a:solidFill>
                <a:effectLst>
                  <a:outerShdw blurRad="38100" dist="19050" dir="2700000" algn="tl" rotWithShape="0">
                    <a:schemeClr val="dk1">
                      <a:alpha val="40000"/>
                    </a:schemeClr>
                  </a:outerShdw>
                </a:effectLst>
              </a:rPr>
              <a:t>操作は　　</a:t>
            </a:r>
            <a:r>
              <a:rPr lang="ja-JP" altLang="en-US" sz="2800" dirty="0" smtClean="0">
                <a:ln w="0"/>
                <a:solidFill>
                  <a:srgbClr val="FFFF00"/>
                </a:solidFill>
                <a:effectLst>
                  <a:outerShdw blurRad="38100" dist="19050" dir="2700000" algn="tl" rotWithShape="0">
                    <a:schemeClr val="dk1">
                      <a:alpha val="40000"/>
                    </a:schemeClr>
                  </a:outerShdw>
                </a:effectLst>
              </a:rPr>
              <a:t>弾発射</a:t>
            </a:r>
            <a:r>
              <a:rPr lang="ja-JP" altLang="en-US" sz="2800" dirty="0" smtClean="0">
                <a:ln w="0"/>
                <a:solidFill>
                  <a:schemeClr val="tx1"/>
                </a:solidFill>
                <a:effectLst>
                  <a:outerShdw blurRad="38100" dist="19050" dir="2700000" algn="tl" rotWithShape="0">
                    <a:schemeClr val="dk1">
                      <a:alpha val="40000"/>
                    </a:schemeClr>
                  </a:outerShdw>
                </a:effectLst>
              </a:rPr>
              <a:t>と　</a:t>
            </a:r>
            <a:r>
              <a:rPr lang="ja-JP" altLang="en-US" sz="2800" dirty="0" smtClean="0">
                <a:ln w="0"/>
                <a:solidFill>
                  <a:srgbClr val="FFFF00"/>
                </a:solidFill>
                <a:effectLst>
                  <a:outerShdw blurRad="38100" dist="19050" dir="2700000" algn="tl" rotWithShape="0">
                    <a:schemeClr val="dk1">
                      <a:alpha val="40000"/>
                    </a:schemeClr>
                  </a:outerShdw>
                </a:effectLst>
              </a:rPr>
              <a:t>起爆</a:t>
            </a:r>
            <a:r>
              <a:rPr lang="ja-JP" altLang="en-US" sz="2800" dirty="0" smtClean="0">
                <a:ln w="0"/>
                <a:solidFill>
                  <a:schemeClr val="tx1"/>
                </a:solidFill>
                <a:effectLst>
                  <a:outerShdw blurRad="38100" dist="19050" dir="2700000" algn="tl" rotWithShape="0">
                    <a:schemeClr val="dk1">
                      <a:alpha val="40000"/>
                    </a:schemeClr>
                  </a:outerShdw>
                </a:effectLst>
              </a:rPr>
              <a:t>のみ</a:t>
            </a:r>
          </a:p>
        </p:txBody>
      </p:sp>
      <p:sp>
        <p:nvSpPr>
          <p:cNvPr id="10" name="ドーナツ 9"/>
          <p:cNvSpPr/>
          <p:nvPr/>
        </p:nvSpPr>
        <p:spPr>
          <a:xfrm>
            <a:off x="306975" y="1066698"/>
            <a:ext cx="692332" cy="645462"/>
          </a:xfrm>
          <a:prstGeom prst="donut">
            <a:avLst>
              <a:gd name="adj" fmla="val 1285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ドーナツ 10"/>
          <p:cNvSpPr/>
          <p:nvPr/>
        </p:nvSpPr>
        <p:spPr>
          <a:xfrm>
            <a:off x="1809204" y="5145114"/>
            <a:ext cx="692332" cy="645462"/>
          </a:xfrm>
          <a:prstGeom prst="donut">
            <a:avLst>
              <a:gd name="adj" fmla="val 1285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ドーナツ 11"/>
          <p:cNvSpPr/>
          <p:nvPr/>
        </p:nvSpPr>
        <p:spPr>
          <a:xfrm>
            <a:off x="2585662" y="1629503"/>
            <a:ext cx="461614" cy="421034"/>
          </a:xfrm>
          <a:prstGeom prst="donut">
            <a:avLst>
              <a:gd name="adj" fmla="val 1285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ドーナツ 13"/>
          <p:cNvSpPr/>
          <p:nvPr/>
        </p:nvSpPr>
        <p:spPr>
          <a:xfrm>
            <a:off x="3314756" y="3863104"/>
            <a:ext cx="2072583" cy="2027156"/>
          </a:xfrm>
          <a:prstGeom prst="donut">
            <a:avLst>
              <a:gd name="adj" fmla="val 421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6" name="直線矢印コネクタ 15"/>
          <p:cNvCxnSpPr>
            <a:stCxn id="8" idx="2"/>
            <a:endCxn id="11" idx="1"/>
          </p:cNvCxnSpPr>
          <p:nvPr/>
        </p:nvCxnSpPr>
        <p:spPr>
          <a:xfrm>
            <a:off x="1103349" y="4357756"/>
            <a:ext cx="807245" cy="88188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8" idx="0"/>
            <a:endCxn id="10" idx="4"/>
          </p:cNvCxnSpPr>
          <p:nvPr/>
        </p:nvCxnSpPr>
        <p:spPr>
          <a:xfrm flipH="1" flipV="1">
            <a:off x="653141" y="1712160"/>
            <a:ext cx="450208" cy="10448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9" idx="2"/>
            <a:endCxn id="14" idx="0"/>
          </p:cNvCxnSpPr>
          <p:nvPr/>
        </p:nvCxnSpPr>
        <p:spPr>
          <a:xfrm flipH="1">
            <a:off x="4351048" y="2512533"/>
            <a:ext cx="1305225" cy="1350571"/>
          </a:xfrm>
          <a:prstGeom prst="straightConnector1">
            <a:avLst/>
          </a:prstGeom>
          <a:ln w="762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endCxn id="12" idx="6"/>
          </p:cNvCxnSpPr>
          <p:nvPr/>
        </p:nvCxnSpPr>
        <p:spPr>
          <a:xfrm flipH="1">
            <a:off x="3047276" y="1712160"/>
            <a:ext cx="1510055" cy="127860"/>
          </a:xfrm>
          <a:prstGeom prst="straightConnector1">
            <a:avLst/>
          </a:prstGeom>
          <a:ln w="762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7738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2" name="タイトル 1"/>
          <p:cNvSpPr>
            <a:spLocks noGrp="1"/>
          </p:cNvSpPr>
          <p:nvPr>
            <p:ph type="title"/>
          </p:nvPr>
        </p:nvSpPr>
        <p:spPr>
          <a:xfrm>
            <a:off x="471488" y="527404"/>
            <a:ext cx="5915025" cy="812881"/>
          </a:xfrm>
        </p:spPr>
        <p:style>
          <a:lnRef idx="2">
            <a:schemeClr val="dk1"/>
          </a:lnRef>
          <a:fillRef idx="1">
            <a:schemeClr val="lt1"/>
          </a:fillRef>
          <a:effectRef idx="0">
            <a:schemeClr val="dk1"/>
          </a:effectRef>
          <a:fontRef idx="minor">
            <a:schemeClr val="dk1"/>
          </a:fontRef>
        </p:style>
        <p:txBody>
          <a:bodyPr/>
          <a:lstStyle/>
          <a:p>
            <a:r>
              <a:rPr kumimoji="1"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２</a:t>
            </a:r>
            <a:r>
              <a:rPr kumimoji="1" lang="en-US" altLang="ja-JP"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
            </a:r>
            <a:r>
              <a:rPr kumimoji="1"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アクションゲーム制作</a:t>
            </a:r>
            <a:endParaRPr kumimoji="1" lang="ja-JP" alt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コンテンツ プレースホルダー 2"/>
          <p:cNvSpPr>
            <a:spLocks noGrp="1"/>
          </p:cNvSpPr>
          <p:nvPr>
            <p:ph idx="1"/>
          </p:nvPr>
        </p:nvSpPr>
        <p:spPr>
          <a:xfrm>
            <a:off x="471488" y="1582747"/>
            <a:ext cx="5915025" cy="1360478"/>
          </a:xfrm>
        </p:spPr>
        <p:style>
          <a:lnRef idx="2">
            <a:schemeClr val="accent2"/>
          </a:lnRef>
          <a:fillRef idx="1">
            <a:schemeClr val="lt1"/>
          </a:fillRef>
          <a:effectRef idx="0">
            <a:schemeClr val="accent2"/>
          </a:effectRef>
          <a:fontRef idx="minor">
            <a:schemeClr val="dk1"/>
          </a:fontRef>
        </p:style>
        <p:txBody>
          <a:bodyPr>
            <a:normAutofit/>
          </a:bodyPr>
          <a:lstStyle/>
          <a:p>
            <a:r>
              <a:rPr kumimoji="1"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制作期間：約</a:t>
            </a:r>
            <a:r>
              <a:rPr kumimoji="1" lang="en-US" altLang="ja-JP" sz="1800" b="1" dirty="0" smtClean="0">
                <a:ln w="6600">
                  <a:solidFill>
                    <a:schemeClr val="accent2"/>
                  </a:solidFill>
                  <a:prstDash val="solid"/>
                </a:ln>
                <a:solidFill>
                  <a:srgbClr val="FFFFFF"/>
                </a:solidFill>
                <a:effectLst>
                  <a:outerShdw dist="38100" dir="2700000" algn="tl" rotWithShape="0">
                    <a:schemeClr val="accent2"/>
                  </a:outerShdw>
                </a:effectLst>
              </a:rPr>
              <a:t>1</a:t>
            </a:r>
            <a:r>
              <a:rPr kumimoji="1"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か月（令和</a:t>
            </a:r>
            <a:r>
              <a:rPr kumimoji="1" lang="en-US" altLang="ja-JP" sz="1800" b="1" dirty="0" smtClean="0">
                <a:ln w="6600">
                  <a:solidFill>
                    <a:schemeClr val="accent2"/>
                  </a:solidFill>
                  <a:prstDash val="solid"/>
                </a:ln>
                <a:solidFill>
                  <a:srgbClr val="FFFFFF"/>
                </a:solidFill>
                <a:effectLst>
                  <a:outerShdw dist="38100" dir="2700000" algn="tl" rotWithShape="0">
                    <a:schemeClr val="accent2"/>
                  </a:outerShdw>
                </a:effectLst>
              </a:rPr>
              <a:t>2</a:t>
            </a:r>
            <a:r>
              <a:rPr kumimoji="1"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年</a:t>
            </a:r>
            <a:r>
              <a:rPr kumimoji="1" lang="en-US" altLang="ja-JP" sz="1800" b="1" dirty="0" smtClean="0">
                <a:ln w="6600">
                  <a:solidFill>
                    <a:schemeClr val="accent2"/>
                  </a:solidFill>
                  <a:prstDash val="solid"/>
                </a:ln>
                <a:solidFill>
                  <a:srgbClr val="FFFFFF"/>
                </a:solidFill>
                <a:effectLst>
                  <a:outerShdw dist="38100" dir="2700000" algn="tl" rotWithShape="0">
                    <a:schemeClr val="accent2"/>
                  </a:outerShdw>
                </a:effectLst>
              </a:rPr>
              <a:t>10</a:t>
            </a:r>
            <a:r>
              <a:rPr kumimoji="1"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月上旬～</a:t>
            </a:r>
            <a:r>
              <a:rPr kumimoji="1" lang="en-US" altLang="ja-JP" sz="1800" b="1" dirty="0" smtClean="0">
                <a:ln w="6600">
                  <a:solidFill>
                    <a:schemeClr val="accent2"/>
                  </a:solidFill>
                  <a:prstDash val="solid"/>
                </a:ln>
                <a:solidFill>
                  <a:srgbClr val="FFFFFF"/>
                </a:solidFill>
                <a:effectLst>
                  <a:outerShdw dist="38100" dir="2700000" algn="tl" rotWithShape="0">
                    <a:schemeClr val="accent2"/>
                  </a:outerShdw>
                </a:effectLst>
              </a:rPr>
              <a:t>11</a:t>
            </a:r>
            <a:r>
              <a:rPr kumimoji="1"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月初め）</a:t>
            </a:r>
            <a:endParaRPr kumimoji="1" lang="en-US" altLang="ja-JP" sz="18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制作環境：</a:t>
            </a:r>
            <a:r>
              <a:rPr lang="en-US" altLang="ja-JP" sz="1800" b="1" dirty="0" smtClean="0">
                <a:ln w="6600">
                  <a:solidFill>
                    <a:schemeClr val="accent2"/>
                  </a:solidFill>
                  <a:prstDash val="solid"/>
                </a:ln>
                <a:solidFill>
                  <a:srgbClr val="FFFFFF"/>
                </a:solidFill>
                <a:effectLst>
                  <a:outerShdw dist="38100" dir="2700000" algn="tl" rotWithShape="0">
                    <a:schemeClr val="accent2"/>
                  </a:outerShdw>
                </a:effectLst>
              </a:rPr>
              <a:t>visual studio 2015(</a:t>
            </a:r>
            <a:r>
              <a:rPr lang="en-US" altLang="ja-JP" sz="1800" b="1" dirty="0" smtClean="0">
                <a:ln w="6600">
                  <a:solidFill>
                    <a:schemeClr val="accent2"/>
                  </a:solidFill>
                  <a:prstDash val="solid"/>
                </a:ln>
                <a:solidFill>
                  <a:schemeClr val="tx1"/>
                </a:solidFill>
                <a:effectLst>
                  <a:outerShdw dist="38100" dir="2700000" algn="tl" rotWithShape="0">
                    <a:schemeClr val="accent2"/>
                  </a:outerShdw>
                </a:effectLst>
              </a:rPr>
              <a:t>DirectX</a:t>
            </a:r>
            <a:r>
              <a:rPr lang="en-US" altLang="ja-JP" sz="1800" b="1" dirty="0" smtClean="0">
                <a:ln w="6600">
                  <a:solidFill>
                    <a:schemeClr val="accent2"/>
                  </a:solidFill>
                  <a:prstDash val="solid"/>
                </a:ln>
                <a:solidFill>
                  <a:srgbClr val="FFFFFF"/>
                </a:solidFill>
                <a:effectLst>
                  <a:outerShdw dist="38100" dir="2700000" algn="tl" rotWithShape="0">
                    <a:schemeClr val="accent2"/>
                  </a:outerShdw>
                </a:effectLst>
              </a:rPr>
              <a:t>)</a:t>
            </a:r>
          </a:p>
          <a:p>
            <a:r>
              <a:rPr lang="ja-JP" altLang="en-US" sz="1800" b="1" dirty="0">
                <a:ln w="6600">
                  <a:solidFill>
                    <a:schemeClr val="accent2"/>
                  </a:solidFill>
                  <a:prstDash val="solid"/>
                </a:ln>
                <a:solidFill>
                  <a:srgbClr val="FFFFFF"/>
                </a:solidFill>
                <a:effectLst>
                  <a:outerShdw dist="38100" dir="2700000" algn="tl" rotWithShape="0">
                    <a:schemeClr val="accent2"/>
                  </a:outerShdw>
                </a:effectLst>
              </a:rPr>
              <a:t>作品名</a:t>
            </a:r>
            <a:r>
              <a:rPr lang="ja-JP" altLang="en-US" sz="1800" b="1" dirty="0">
                <a:ln w="6600">
                  <a:solidFill>
                    <a:schemeClr val="accent2"/>
                  </a:solidFill>
                  <a:prstDash val="solid"/>
                </a:ln>
                <a:effectLst>
                  <a:outerShdw dist="38100" dir="2700000" algn="tl" rotWithShape="0">
                    <a:schemeClr val="accent2"/>
                  </a:outerShdw>
                </a:effectLst>
              </a:rPr>
              <a:t>「</a:t>
            </a:r>
            <a:r>
              <a:rPr lang="en-US" altLang="ja-JP" sz="1800" b="1" dirty="0">
                <a:ln w="6600">
                  <a:solidFill>
                    <a:schemeClr val="accent2"/>
                  </a:solidFill>
                  <a:prstDash val="solid"/>
                </a:ln>
                <a:effectLst>
                  <a:outerShdw dist="38100" dir="2700000" algn="tl" rotWithShape="0">
                    <a:schemeClr val="accent2"/>
                  </a:outerShdw>
                </a:effectLst>
              </a:rPr>
              <a:t>COIN</a:t>
            </a:r>
            <a:r>
              <a:rPr lang="ja-JP" altLang="en-US" sz="1800" b="1" dirty="0">
                <a:ln w="6600">
                  <a:solidFill>
                    <a:schemeClr val="accent2"/>
                  </a:solidFill>
                  <a:prstDash val="solid"/>
                </a:ln>
                <a:effectLst>
                  <a:outerShdw dist="38100" dir="2700000" algn="tl" rotWithShape="0">
                    <a:schemeClr val="accent2"/>
                  </a:outerShdw>
                </a:effectLst>
              </a:rPr>
              <a:t> </a:t>
            </a:r>
            <a:r>
              <a:rPr lang="en-US" altLang="ja-JP" sz="1800" b="1" dirty="0">
                <a:ln w="6600">
                  <a:solidFill>
                    <a:schemeClr val="accent2"/>
                  </a:solidFill>
                  <a:prstDash val="solid"/>
                </a:ln>
                <a:effectLst>
                  <a:outerShdw dist="38100" dir="2700000" algn="tl" rotWithShape="0">
                    <a:schemeClr val="accent2"/>
                  </a:outerShdw>
                </a:effectLst>
              </a:rPr>
              <a:t>GETTER</a:t>
            </a:r>
            <a:r>
              <a:rPr lang="ja-JP" altLang="en-US" sz="1800" b="1" dirty="0">
                <a:ln w="6600">
                  <a:solidFill>
                    <a:schemeClr val="accent2"/>
                  </a:solidFill>
                  <a:prstDash val="solid"/>
                </a:ln>
                <a:effectLst>
                  <a:outerShdw dist="38100" dir="2700000" algn="tl" rotWithShape="0">
                    <a:schemeClr val="accent2"/>
                  </a:outerShdw>
                </a:effectLst>
              </a:rPr>
              <a:t>」</a:t>
            </a:r>
            <a:endParaRPr lang="en-US" altLang="ja-JP" sz="1800" b="1" dirty="0">
              <a:ln w="6600">
                <a:solidFill>
                  <a:schemeClr val="accent2"/>
                </a:solidFill>
                <a:prstDash val="solid"/>
              </a:ln>
              <a:effectLst>
                <a:outerShdw dist="38100" dir="2700000" algn="tl" rotWithShape="0">
                  <a:schemeClr val="accent2"/>
                </a:outerShdw>
              </a:effectLst>
            </a:endParaRPr>
          </a:p>
          <a:p>
            <a:r>
              <a:rPr lang="ja-JP" altLang="en-US" sz="1800" b="1" dirty="0">
                <a:ln w="6600">
                  <a:solidFill>
                    <a:schemeClr val="accent2"/>
                  </a:solidFill>
                  <a:prstDash val="solid"/>
                </a:ln>
                <a:solidFill>
                  <a:srgbClr val="FFFFFF"/>
                </a:solidFill>
                <a:effectLst>
                  <a:outerShdw dist="38100" dir="2700000" algn="tl" rotWithShape="0">
                    <a:schemeClr val="accent2"/>
                  </a:outerShdw>
                </a:effectLst>
              </a:rPr>
              <a:t>「マリオブラザーズ」をモチーフに制作</a:t>
            </a:r>
            <a:endParaRPr lang="en-US" altLang="ja-JP" sz="1800" b="1" dirty="0">
              <a:ln w="6600">
                <a:solidFill>
                  <a:schemeClr val="accent2"/>
                </a:solidFill>
                <a:prstDash val="solid"/>
              </a:ln>
              <a:solidFill>
                <a:srgbClr val="FFFFFF"/>
              </a:solidFill>
              <a:effectLst>
                <a:outerShdw dist="38100" dir="2700000" algn="tl" rotWithShape="0">
                  <a:schemeClr val="accent2"/>
                </a:outerShdw>
              </a:effectLst>
            </a:endParaRPr>
          </a:p>
          <a:p>
            <a:endParaRPr kumimoji="1" lang="ja-JP" altLang="en-US" sz="1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コンテンツ プレースホルダー 2"/>
          <p:cNvSpPr txBox="1">
            <a:spLocks/>
          </p:cNvSpPr>
          <p:nvPr/>
        </p:nvSpPr>
        <p:spPr>
          <a:xfrm>
            <a:off x="1" y="8033171"/>
            <a:ext cx="6857998" cy="1082282"/>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None/>
            </a:pPr>
            <a:r>
              <a:rPr lang="ja-JP" altLang="en-US" sz="2400" b="1" dirty="0" smtClean="0">
                <a:ln w="6600">
                  <a:solidFill>
                    <a:schemeClr val="accent2"/>
                  </a:solidFill>
                  <a:prstDash val="solid"/>
                </a:ln>
                <a:effectLst>
                  <a:outerShdw dist="38100" dir="2700000" algn="tl" rotWithShape="0">
                    <a:schemeClr val="accent2"/>
                  </a:outerShdw>
                </a:effectLst>
              </a:rPr>
              <a:t>足場</a:t>
            </a:r>
            <a:r>
              <a:rPr lang="ja-JP" altLang="en-US" sz="2400" b="1" dirty="0" smtClean="0">
                <a:ln w="6600">
                  <a:solidFill>
                    <a:schemeClr val="accent2"/>
                  </a:solidFill>
                  <a:prstDash val="solid"/>
                </a:ln>
                <a:solidFill>
                  <a:schemeClr val="bg1"/>
                </a:solidFill>
                <a:effectLst>
                  <a:outerShdw dist="38100" dir="2700000" algn="tl" rotWithShape="0">
                    <a:schemeClr val="accent2"/>
                  </a:outerShdw>
                </a:effectLst>
              </a:rPr>
              <a:t>や</a:t>
            </a:r>
            <a:r>
              <a:rPr lang="ja-JP" altLang="en-US" sz="2400" b="1" dirty="0" smtClean="0">
                <a:ln w="6600">
                  <a:solidFill>
                    <a:schemeClr val="accent2"/>
                  </a:solidFill>
                  <a:prstDash val="solid"/>
                </a:ln>
                <a:effectLst>
                  <a:outerShdw dist="38100" dir="2700000" algn="tl" rotWithShape="0">
                    <a:schemeClr val="accent2"/>
                  </a:outerShdw>
                </a:effectLst>
              </a:rPr>
              <a:t>壁</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といったステージとプレイヤーや敵の当たり判定を</a:t>
            </a:r>
            <a:r>
              <a:rPr lang="ja-JP" altLang="en-US" sz="2400" b="1" dirty="0" smtClean="0">
                <a:ln w="6600">
                  <a:solidFill>
                    <a:schemeClr val="accent2"/>
                  </a:solidFill>
                  <a:prstDash val="solid"/>
                </a:ln>
                <a:effectLst>
                  <a:outerShdw dist="38100" dir="2700000" algn="tl" rotWithShape="0">
                    <a:schemeClr val="accent2"/>
                  </a:outerShdw>
                </a:effectLst>
              </a:rPr>
              <a:t>移動する足場</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にも対応するように実装した。</a:t>
            </a:r>
            <a:endPar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テキスト ボックス 5"/>
          <p:cNvSpPr txBox="1"/>
          <p:nvPr/>
        </p:nvSpPr>
        <p:spPr>
          <a:xfrm>
            <a:off x="0" y="9372017"/>
            <a:ext cx="585417" cy="523220"/>
          </a:xfrm>
          <a:prstGeom prst="rect">
            <a:avLst/>
          </a:prstGeom>
          <a:noFill/>
        </p:spPr>
        <p:txBody>
          <a:bodyPr wrap="none" rtlCol="0">
            <a:spAutoFit/>
          </a:bodyPr>
          <a:lstStyle/>
          <a:p>
            <a:r>
              <a:rPr lang="en-US" altLang="ja-JP" sz="2800" dirty="0" smtClean="0"/>
              <a:t>13</a:t>
            </a:r>
            <a:endParaRPr kumimoji="1" lang="ja-JP" altLang="en-US" sz="2800" dirty="0"/>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708" y="3335626"/>
            <a:ext cx="4285435" cy="241055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4822" y="5294280"/>
            <a:ext cx="4467497" cy="2394184"/>
          </a:xfrm>
          <a:prstGeom prst="rect">
            <a:avLst/>
          </a:prstGeom>
          <a:solidFill>
            <a:srgbClr val="FFFFFF">
              <a:shade val="85000"/>
            </a:srgbClr>
          </a:solidFill>
          <a:ln w="5715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0" name="コンテンツ プレースホルダー 2"/>
          <p:cNvSpPr txBox="1">
            <a:spLocks/>
          </p:cNvSpPr>
          <p:nvPr/>
        </p:nvSpPr>
        <p:spPr>
          <a:xfrm rot="851653">
            <a:off x="4024874" y="4045139"/>
            <a:ext cx="2719974" cy="1261544"/>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lgn="ctr">
              <a:buNone/>
            </a:pP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ブロックは</a:t>
            </a:r>
            <a:endPar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pPr marL="0" indent="0" algn="ctr">
              <a:buNone/>
            </a:pPr>
            <a:r>
              <a:rPr lang="en-US" altLang="ja-JP" sz="2400" b="1" dirty="0" smtClean="0">
                <a:ln w="6600">
                  <a:solidFill>
                    <a:schemeClr val="accent2"/>
                  </a:solidFill>
                  <a:prstDash val="solid"/>
                </a:ln>
                <a:effectLst>
                  <a:outerShdw dist="38100" dir="2700000" algn="tl" rotWithShape="0">
                    <a:schemeClr val="accent2"/>
                  </a:outerShdw>
                </a:effectLst>
              </a:rPr>
              <a:t>.csv</a:t>
            </a:r>
            <a:r>
              <a:rPr lang="ja-JP" altLang="en-US" sz="2400" b="1" dirty="0" smtClean="0">
                <a:ln w="6600">
                  <a:solidFill>
                    <a:schemeClr val="accent2"/>
                  </a:solidFill>
                  <a:prstDash val="solid"/>
                </a:ln>
                <a:effectLst>
                  <a:outerShdw dist="38100" dir="2700000" algn="tl" rotWithShape="0">
                    <a:schemeClr val="accent2"/>
                  </a:outerShdw>
                </a:effectLst>
              </a:rPr>
              <a:t>フォルダ</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で</a:t>
            </a:r>
            <a:endPar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pPr marL="0" indent="0" algn="ctr">
              <a:buNone/>
            </a:pP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読み込んで配置</a:t>
            </a:r>
            <a:endPar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9259852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pic>
        <p:nvPicPr>
          <p:cNvPr id="6" name="コンテンツ プレースホルダー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8322" y="220922"/>
            <a:ext cx="4558660" cy="2421003"/>
          </a:xfrm>
        </p:spPr>
      </p:pic>
      <p:sp>
        <p:nvSpPr>
          <p:cNvPr id="4" name="テキスト ボックス 3"/>
          <p:cNvSpPr txBox="1"/>
          <p:nvPr/>
        </p:nvSpPr>
        <p:spPr>
          <a:xfrm>
            <a:off x="6272583" y="9382780"/>
            <a:ext cx="585417" cy="523220"/>
          </a:xfrm>
          <a:prstGeom prst="rect">
            <a:avLst/>
          </a:prstGeom>
          <a:noFill/>
        </p:spPr>
        <p:txBody>
          <a:bodyPr wrap="none" rtlCol="0">
            <a:spAutoFit/>
          </a:bodyPr>
          <a:lstStyle/>
          <a:p>
            <a:r>
              <a:rPr lang="en-US" altLang="ja-JP" sz="2800" dirty="0" smtClean="0"/>
              <a:t>14</a:t>
            </a:r>
            <a:endParaRPr kumimoji="1" lang="ja-JP" altLang="en-US" sz="2800" dirty="0"/>
          </a:p>
        </p:txBody>
      </p:sp>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528" y="4428847"/>
            <a:ext cx="4572000" cy="2571750"/>
          </a:xfrm>
          <a:prstGeom prst="rect">
            <a:avLst/>
          </a:prstGeom>
        </p:spPr>
      </p:pic>
      <p:sp>
        <p:nvSpPr>
          <p:cNvPr id="8" name="コンテンツ プレースホルダー 2"/>
          <p:cNvSpPr txBox="1">
            <a:spLocks/>
          </p:cNvSpPr>
          <p:nvPr/>
        </p:nvSpPr>
        <p:spPr>
          <a:xfrm rot="508341">
            <a:off x="3358065" y="621516"/>
            <a:ext cx="3301940" cy="571420"/>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lgn="ctr">
              <a:buNone/>
            </a:pP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ステージを複数</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実装</a:t>
            </a:r>
          </a:p>
        </p:txBody>
      </p:sp>
      <p:sp>
        <p:nvSpPr>
          <p:cNvPr id="11" name="コンテンツ プレースホルダー 2"/>
          <p:cNvSpPr txBox="1">
            <a:spLocks/>
          </p:cNvSpPr>
          <p:nvPr/>
        </p:nvSpPr>
        <p:spPr>
          <a:xfrm>
            <a:off x="1990397" y="5934501"/>
            <a:ext cx="4669608" cy="612378"/>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lgn="ctr">
              <a:buNone/>
            </a:pP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ゲームパッド</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による操作を実装</a:t>
            </a:r>
            <a:endPar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p:txBody>
      </p:sp>
      <p:grpSp>
        <p:nvGrpSpPr>
          <p:cNvPr id="40" name="グループ化 39"/>
          <p:cNvGrpSpPr/>
          <p:nvPr/>
        </p:nvGrpSpPr>
        <p:grpSpPr>
          <a:xfrm>
            <a:off x="1597238" y="1799979"/>
            <a:ext cx="4907300" cy="2635270"/>
            <a:chOff x="1580844" y="1533964"/>
            <a:chExt cx="4907300" cy="2635270"/>
          </a:xfrm>
        </p:grpSpPr>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0844" y="1545030"/>
              <a:ext cx="4907300" cy="2624204"/>
            </a:xfrm>
            <a:prstGeom prst="rect">
              <a:avLst/>
            </a:prstGeom>
          </p:spPr>
        </p:pic>
        <p:sp>
          <p:nvSpPr>
            <p:cNvPr id="13" name="フレーム 12"/>
            <p:cNvSpPr/>
            <p:nvPr/>
          </p:nvSpPr>
          <p:spPr>
            <a:xfrm>
              <a:off x="1990397" y="1533965"/>
              <a:ext cx="783283" cy="244632"/>
            </a:xfrm>
            <a:prstGeom prst="frame">
              <a:avLst>
                <a:gd name="adj1" fmla="val 806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フレーム 13"/>
            <p:cNvSpPr/>
            <p:nvPr/>
          </p:nvSpPr>
          <p:spPr>
            <a:xfrm>
              <a:off x="3817899" y="1533964"/>
              <a:ext cx="472161" cy="336745"/>
            </a:xfrm>
            <a:prstGeom prst="frame">
              <a:avLst>
                <a:gd name="adj1" fmla="val 806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フレーム 14"/>
            <p:cNvSpPr/>
            <p:nvPr/>
          </p:nvSpPr>
          <p:spPr>
            <a:xfrm>
              <a:off x="5725921" y="1549282"/>
              <a:ext cx="682499" cy="244632"/>
            </a:xfrm>
            <a:prstGeom prst="frame">
              <a:avLst>
                <a:gd name="adj1" fmla="val 806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6" name="直線矢印コネクタ 15"/>
          <p:cNvCxnSpPr>
            <a:stCxn id="12" idx="0"/>
            <a:endCxn id="13" idx="2"/>
          </p:cNvCxnSpPr>
          <p:nvPr/>
        </p:nvCxnSpPr>
        <p:spPr>
          <a:xfrm flipH="1" flipV="1">
            <a:off x="2398433" y="2044612"/>
            <a:ext cx="82197" cy="120435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12" idx="0"/>
            <a:endCxn id="15" idx="1"/>
          </p:cNvCxnSpPr>
          <p:nvPr/>
        </p:nvCxnSpPr>
        <p:spPr>
          <a:xfrm flipV="1">
            <a:off x="2480630" y="1937613"/>
            <a:ext cx="3261685" cy="13113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12" idx="0"/>
            <a:endCxn id="14" idx="2"/>
          </p:cNvCxnSpPr>
          <p:nvPr/>
        </p:nvCxnSpPr>
        <p:spPr>
          <a:xfrm flipV="1">
            <a:off x="2480630" y="2136724"/>
            <a:ext cx="1589744" cy="11122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5" name="グループ化 34"/>
          <p:cNvGrpSpPr/>
          <p:nvPr/>
        </p:nvGrpSpPr>
        <p:grpSpPr>
          <a:xfrm>
            <a:off x="145245" y="7725457"/>
            <a:ext cx="1848116" cy="1801329"/>
            <a:chOff x="392308" y="6536168"/>
            <a:chExt cx="1622754" cy="1581672"/>
          </a:xfrm>
        </p:grpSpPr>
        <p:pic>
          <p:nvPicPr>
            <p:cNvPr id="25" name="図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308" y="6536168"/>
              <a:ext cx="1622754" cy="1581672"/>
            </a:xfrm>
            <a:prstGeom prst="rect">
              <a:avLst/>
            </a:prstGeom>
          </p:spPr>
        </p:pic>
        <p:cxnSp>
          <p:nvCxnSpPr>
            <p:cNvPr id="26" name="直線矢印コネクタ 25"/>
            <p:cNvCxnSpPr/>
            <p:nvPr/>
          </p:nvCxnSpPr>
          <p:spPr>
            <a:xfrm>
              <a:off x="560823" y="7172960"/>
              <a:ext cx="969493" cy="16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グループ化 33"/>
          <p:cNvGrpSpPr/>
          <p:nvPr/>
        </p:nvGrpSpPr>
        <p:grpSpPr>
          <a:xfrm>
            <a:off x="2253467" y="7500870"/>
            <a:ext cx="1514197" cy="2277658"/>
            <a:chOff x="3358065" y="6534447"/>
            <a:chExt cx="1273823" cy="1916087"/>
          </a:xfrm>
        </p:grpSpPr>
        <p:pic>
          <p:nvPicPr>
            <p:cNvPr id="24" name="図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8065" y="6534447"/>
              <a:ext cx="1273823" cy="1916087"/>
            </a:xfrm>
            <a:prstGeom prst="rect">
              <a:avLst/>
            </a:prstGeom>
          </p:spPr>
        </p:pic>
        <p:cxnSp>
          <p:nvCxnSpPr>
            <p:cNvPr id="29" name="直線矢印コネクタ 28"/>
            <p:cNvCxnSpPr/>
            <p:nvPr/>
          </p:nvCxnSpPr>
          <p:spPr>
            <a:xfrm flipV="1">
              <a:off x="4366260" y="7376160"/>
              <a:ext cx="0" cy="8953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コンテンツ プレースホルダー 2"/>
          <p:cNvSpPr txBox="1">
            <a:spLocks/>
          </p:cNvSpPr>
          <p:nvPr/>
        </p:nvSpPr>
        <p:spPr>
          <a:xfrm rot="576454">
            <a:off x="2948986" y="7373350"/>
            <a:ext cx="3647082" cy="955122"/>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buNone/>
            </a:pP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足場や壁</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に上下左右から　　　　　　　　ぶつかる当たり判定</a:t>
            </a:r>
            <a:endPar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p:txBody>
      </p:sp>
      <p:sp>
        <p:nvSpPr>
          <p:cNvPr id="12" name="コンテンツ プレースホルダー 2"/>
          <p:cNvSpPr txBox="1">
            <a:spLocks/>
          </p:cNvSpPr>
          <p:nvPr/>
        </p:nvSpPr>
        <p:spPr>
          <a:xfrm>
            <a:off x="44968" y="3248968"/>
            <a:ext cx="4871323" cy="1084956"/>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buNone/>
            </a:pP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コインの獲得と残り時間・体力</a:t>
            </a:r>
            <a:r>
              <a:rPr lang="ja-JP" altLang="en-US" sz="2400" b="1" dirty="0" smtClean="0">
                <a:ln w="6600">
                  <a:solidFill>
                    <a:schemeClr val="accent2"/>
                  </a:solidFill>
                  <a:prstDash val="solid"/>
                </a:ln>
                <a:solidFill>
                  <a:schemeClr val="bg1"/>
                </a:solidFill>
                <a:effectLst>
                  <a:outerShdw dist="38100" dir="2700000" algn="tl" rotWithShape="0">
                    <a:schemeClr val="accent2"/>
                  </a:outerShdw>
                </a:effectLst>
              </a:rPr>
              <a:t>で　　　　スコアを加算する</a:t>
            </a:r>
            <a:endParaRPr lang="en-US" altLang="ja-JP" sz="2400" b="1" dirty="0" smtClean="0">
              <a:ln w="6600">
                <a:solidFill>
                  <a:schemeClr val="accent2"/>
                </a:solidFill>
                <a:prstDash val="solid"/>
              </a:ln>
              <a:solidFill>
                <a:schemeClr val="bg1"/>
              </a:solidFill>
              <a:effectLst>
                <a:outerShdw dist="38100" dir="2700000" algn="tl" rotWithShape="0">
                  <a:schemeClr val="accent2"/>
                </a:outerShdw>
              </a:effectLst>
            </a:endParaRPr>
          </a:p>
        </p:txBody>
      </p:sp>
    </p:spTree>
    <p:extLst>
      <p:ext uri="{BB962C8B-B14F-4D97-AF65-F5344CB8AC3E}">
        <p14:creationId xmlns:p14="http://schemas.microsoft.com/office/powerpoint/2010/main" val="158194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2" name="タイトル 1"/>
          <p:cNvSpPr>
            <a:spLocks noGrp="1"/>
          </p:cNvSpPr>
          <p:nvPr>
            <p:ph type="title"/>
          </p:nvPr>
        </p:nvSpPr>
        <p:spPr>
          <a:xfrm>
            <a:off x="471488" y="284954"/>
            <a:ext cx="6054573" cy="750251"/>
          </a:xfrm>
        </p:spPr>
        <p:style>
          <a:lnRef idx="2">
            <a:schemeClr val="dk1"/>
          </a:lnRef>
          <a:fillRef idx="1">
            <a:schemeClr val="lt1"/>
          </a:fillRef>
          <a:effectRef idx="0">
            <a:schemeClr val="dk1"/>
          </a:effectRef>
          <a:fontRef idx="minor">
            <a:schemeClr val="dk1"/>
          </a:fontRef>
        </p:style>
        <p:txBody>
          <a:bodyPr>
            <a:normAutofit/>
          </a:bodyPr>
          <a:lstStyle/>
          <a:p>
            <a:r>
              <a:rPr kumimoji="1"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冬のハッカソン（チーム制作イベント</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471488" y="1215023"/>
            <a:ext cx="6054573" cy="3987067"/>
          </a:xfrm>
        </p:spPr>
        <p:style>
          <a:lnRef idx="2">
            <a:schemeClr val="accent2"/>
          </a:lnRef>
          <a:fillRef idx="1">
            <a:schemeClr val="lt1"/>
          </a:fillRef>
          <a:effectRef idx="0">
            <a:schemeClr val="accent2"/>
          </a:effectRef>
          <a:fontRef idx="minor">
            <a:schemeClr val="dk1"/>
          </a:fontRef>
        </p:style>
        <p:txBody>
          <a:bodyPr anchor="ctr">
            <a:normAutofit/>
          </a:bodyPr>
          <a:lstStyle/>
          <a:p>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令和</a:t>
            </a:r>
            <a:r>
              <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rPr>
              <a:t>2</a:t>
            </a:r>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年</a:t>
            </a:r>
            <a:r>
              <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rPr>
              <a:t>12</a:t>
            </a:r>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月</a:t>
            </a:r>
            <a:r>
              <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rPr>
              <a:t>24</a:t>
            </a:r>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a:t>
            </a:r>
            <a:r>
              <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rPr>
              <a:t>25</a:t>
            </a:r>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日に開催</a:t>
            </a:r>
            <a:endPar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制作時間</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a:t>
            </a:r>
            <a:r>
              <a:rPr lang="en-US" altLang="ja-JP" sz="2400" b="1" dirty="0">
                <a:ln w="6600">
                  <a:solidFill>
                    <a:schemeClr val="accent2"/>
                  </a:solidFill>
                  <a:prstDash val="solid"/>
                </a:ln>
                <a:solidFill>
                  <a:srgbClr val="FFFFFF"/>
                </a:solidFill>
                <a:effectLst>
                  <a:outerShdw dist="38100" dir="2700000" algn="tl" rotWithShape="0">
                    <a:schemeClr val="accent2"/>
                  </a:outerShdw>
                </a:effectLst>
              </a:rPr>
              <a:t>24</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時間</a:t>
            </a:r>
            <a:endPar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チーム人数</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a:t>
            </a:r>
            <a:r>
              <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rPr>
              <a:t>4</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人</a:t>
            </a:r>
            <a:endPar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制作環境</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a:t>
            </a:r>
            <a:r>
              <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rPr>
              <a:t>visual studio 2015(</a:t>
            </a:r>
            <a:r>
              <a:rPr lang="en-US" altLang="ja-JP" sz="2400" b="1" dirty="0" smtClean="0">
                <a:ln w="6600">
                  <a:solidFill>
                    <a:schemeClr val="accent2"/>
                  </a:solidFill>
                  <a:prstDash val="solid"/>
                </a:ln>
                <a:solidFill>
                  <a:schemeClr val="tx1"/>
                </a:solidFill>
                <a:effectLst>
                  <a:outerShdw dist="38100" dir="2700000" algn="tl" rotWithShape="0">
                    <a:schemeClr val="accent2"/>
                  </a:outerShdw>
                </a:effectLst>
              </a:rPr>
              <a:t>DirectX</a:t>
            </a:r>
            <a:r>
              <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rPr>
              <a:t>)</a:t>
            </a:r>
          </a:p>
          <a:p>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リモートでチーム間でのやり取り</a:t>
            </a:r>
            <a:endParaRPr lang="en-US" altLang="ja-JP" sz="2400" b="1" dirty="0" smtClean="0">
              <a:ln w="6600">
                <a:solidFill>
                  <a:schemeClr val="accent2"/>
                </a:solidFill>
                <a:prstDash val="solid"/>
              </a:ln>
              <a:solidFill>
                <a:schemeClr val="tx1"/>
              </a:solidFill>
              <a:effectLst>
                <a:outerShdw dist="38100" dir="2700000" algn="tl" rotWithShape="0">
                  <a:schemeClr val="accent2"/>
                </a:outerShdw>
              </a:effectLst>
            </a:endParaRPr>
          </a:p>
          <a:p>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制作テーマ</a:t>
            </a:r>
            <a:endParaRPr kumimoji="1" lang="en-US" altLang="ja-JP" sz="2400" b="1" dirty="0" smtClean="0">
              <a:ln w="6600">
                <a:solidFill>
                  <a:schemeClr val="accent2"/>
                </a:solidFill>
                <a:prstDash val="solid"/>
              </a:ln>
              <a:solidFill>
                <a:schemeClr val="tx1"/>
              </a:solidFill>
              <a:effectLst>
                <a:outerShdw dist="38100" dir="2700000" algn="tl" rotWithShape="0">
                  <a:schemeClr val="accent2"/>
                </a:outerShdw>
              </a:effectLst>
            </a:endParaRPr>
          </a:p>
          <a:p>
            <a:pPr lvl="1"/>
            <a:r>
              <a:rPr kumimoji="1"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a:t>
            </a:r>
            <a:r>
              <a:rPr lang="ja-JP" altLang="en-US" sz="2000" b="1" dirty="0">
                <a:ln w="6600">
                  <a:solidFill>
                    <a:schemeClr val="accent2"/>
                  </a:solidFill>
                  <a:prstDash val="solid"/>
                </a:ln>
                <a:solidFill>
                  <a:srgbClr val="FFFFFF"/>
                </a:solidFill>
                <a:effectLst>
                  <a:outerShdw dist="38100" dir="2700000" algn="tl" rotWithShape="0">
                    <a:schemeClr val="accent2"/>
                  </a:outerShdw>
                </a:effectLst>
              </a:rPr>
              <a:t>破壊</a:t>
            </a:r>
            <a:r>
              <a:rPr kumimoji="1"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a:t>
            </a:r>
            <a:endParaRPr kumimoji="1" lang="en-US" altLang="ja-JP" sz="2000" b="1" dirty="0" smtClean="0">
              <a:ln w="6600">
                <a:solidFill>
                  <a:schemeClr val="accent2"/>
                </a:solidFill>
                <a:prstDash val="solid"/>
              </a:ln>
              <a:solidFill>
                <a:srgbClr val="FFFFFF"/>
              </a:solidFill>
              <a:effectLst>
                <a:outerShdw dist="38100" dir="2700000" algn="tl" rotWithShape="0">
                  <a:schemeClr val="accent2"/>
                </a:outerShdw>
              </a:effectLst>
            </a:endParaRPr>
          </a:p>
          <a:p>
            <a:pPr lvl="1"/>
            <a:endParaRPr kumimoji="1" lang="en-US" altLang="ja-JP" sz="20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担当した作業</a:t>
            </a:r>
          </a:p>
          <a:p>
            <a:pPr lvl="1"/>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ゲーム</a:t>
            </a:r>
            <a:r>
              <a:rPr lang="ja-JP" altLang="en-US" sz="2000" b="1" dirty="0">
                <a:ln w="6600">
                  <a:solidFill>
                    <a:schemeClr val="accent2"/>
                  </a:solidFill>
                  <a:prstDash val="solid"/>
                </a:ln>
                <a:solidFill>
                  <a:srgbClr val="FFFFFF"/>
                </a:solidFill>
                <a:effectLst>
                  <a:outerShdw dist="38100" dir="2700000" algn="tl" rotWithShape="0">
                    <a:schemeClr val="accent2"/>
                  </a:outerShdw>
                </a:effectLst>
              </a:rPr>
              <a:t>全体</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のプログラムの実装</a:t>
            </a:r>
            <a:endParaRPr kumimoji="1" lang="en-US" altLang="ja-JP" sz="2000" b="1" dirty="0" smtClean="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コンテンツ プレースホルダー 2"/>
          <p:cNvSpPr txBox="1">
            <a:spLocks/>
          </p:cNvSpPr>
          <p:nvPr/>
        </p:nvSpPr>
        <p:spPr>
          <a:xfrm>
            <a:off x="257579" y="7328543"/>
            <a:ext cx="6443472" cy="2043474"/>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lnSpcReduction="10000"/>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ランダム</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で破壊できる部分が決まっている </a:t>
            </a:r>
            <a:r>
              <a:rPr lang="ja-JP" altLang="en-US" sz="2400" b="1" dirty="0" smtClean="0">
                <a:ln w="6600">
                  <a:solidFill>
                    <a:schemeClr val="accent2"/>
                  </a:solidFill>
                  <a:prstDash val="solid"/>
                </a:ln>
                <a:effectLst>
                  <a:outerShdw dist="38100" dir="2700000" algn="tl" rotWithShape="0">
                    <a:schemeClr val="accent2"/>
                  </a:outerShdw>
                </a:effectLst>
              </a:rPr>
              <a:t>壁を壊して進む</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、縦スクロール</a:t>
            </a:r>
            <a:r>
              <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rPr>
              <a:t>STG</a:t>
            </a:r>
          </a:p>
          <a:p>
            <a:endPar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400" b="1" dirty="0" smtClean="0">
                <a:ln w="6600">
                  <a:solidFill>
                    <a:schemeClr val="accent2"/>
                  </a:solidFill>
                  <a:prstDash val="solid"/>
                </a:ln>
                <a:solidFill>
                  <a:schemeClr val="bg1"/>
                </a:solidFill>
                <a:effectLst>
                  <a:outerShdw dist="38100" dir="2700000" algn="tl" rotWithShape="0">
                    <a:schemeClr val="accent2"/>
                  </a:outerShdw>
                </a:effectLst>
              </a:rPr>
              <a:t>コロナ環境を考慮し、作業のほとんどを</a:t>
            </a:r>
            <a:r>
              <a:rPr lang="ja-JP" altLang="en-US" sz="2400" b="1" dirty="0" smtClean="0">
                <a:ln w="6600">
                  <a:solidFill>
                    <a:schemeClr val="accent2"/>
                  </a:solidFill>
                  <a:prstDash val="solid"/>
                </a:ln>
                <a:effectLst>
                  <a:outerShdw dist="38100" dir="2700000" algn="tl" rotWithShape="0">
                    <a:schemeClr val="accent2"/>
                  </a:outerShdw>
                </a:effectLst>
              </a:rPr>
              <a:t>「</a:t>
            </a:r>
            <a:r>
              <a:rPr lang="en-US" altLang="ja-JP" sz="2400" b="1" dirty="0" smtClean="0">
                <a:ln w="6600">
                  <a:solidFill>
                    <a:schemeClr val="accent2"/>
                  </a:solidFill>
                  <a:prstDash val="solid"/>
                </a:ln>
                <a:effectLst>
                  <a:outerShdw dist="38100" dir="2700000" algn="tl" rotWithShape="0">
                    <a:schemeClr val="accent2"/>
                  </a:outerShdw>
                </a:effectLst>
              </a:rPr>
              <a:t>zoom</a:t>
            </a:r>
            <a:r>
              <a:rPr lang="ja-JP" altLang="en-US" sz="2400" b="1" dirty="0" smtClean="0">
                <a:ln w="6600">
                  <a:solidFill>
                    <a:schemeClr val="accent2"/>
                  </a:solidFill>
                  <a:prstDash val="solid"/>
                </a:ln>
                <a:effectLst>
                  <a:outerShdw dist="38100" dir="2700000" algn="tl" rotWithShape="0">
                    <a:schemeClr val="accent2"/>
                  </a:outerShdw>
                </a:effectLst>
              </a:rPr>
              <a:t>」の通信</a:t>
            </a:r>
            <a:r>
              <a:rPr lang="ja-JP" altLang="en-US" sz="2400" b="1" dirty="0" smtClean="0">
                <a:ln w="6600">
                  <a:solidFill>
                    <a:schemeClr val="accent2"/>
                  </a:solidFill>
                  <a:prstDash val="solid"/>
                </a:ln>
                <a:solidFill>
                  <a:schemeClr val="bg1"/>
                </a:solidFill>
                <a:effectLst>
                  <a:outerShdw dist="38100" dir="2700000" algn="tl" rotWithShape="0">
                    <a:schemeClr val="accent2"/>
                  </a:outerShdw>
                </a:effectLst>
              </a:rPr>
              <a:t>でチーム間の　　　　　　やり取りする形で開催された。</a:t>
            </a:r>
            <a:endParaRPr lang="ja-JP" altLang="en-US" sz="2400" b="1" dirty="0">
              <a:ln w="6600">
                <a:solidFill>
                  <a:schemeClr val="accent2"/>
                </a:solidFill>
                <a:prstDash val="solid"/>
              </a:ln>
              <a:solidFill>
                <a:schemeClr val="bg1"/>
              </a:solidFill>
              <a:effectLst>
                <a:outerShdw dist="38100" dir="2700000" algn="tl" rotWithShape="0">
                  <a:schemeClr val="accent2"/>
                </a:outerShdw>
              </a:effectLst>
            </a:endParaRPr>
          </a:p>
        </p:txBody>
      </p:sp>
      <p:sp>
        <p:nvSpPr>
          <p:cNvPr id="8" name="テキスト ボックス 7"/>
          <p:cNvSpPr txBox="1"/>
          <p:nvPr/>
        </p:nvSpPr>
        <p:spPr>
          <a:xfrm>
            <a:off x="0" y="9372017"/>
            <a:ext cx="585417" cy="523220"/>
          </a:xfrm>
          <a:prstGeom prst="rect">
            <a:avLst/>
          </a:prstGeom>
          <a:noFill/>
        </p:spPr>
        <p:txBody>
          <a:bodyPr wrap="none" rtlCol="0">
            <a:spAutoFit/>
          </a:bodyPr>
          <a:lstStyle/>
          <a:p>
            <a:r>
              <a:rPr lang="en-US" altLang="ja-JP" sz="2800" dirty="0" smtClean="0"/>
              <a:t>15</a:t>
            </a:r>
            <a:endParaRPr kumimoji="1" lang="ja-JP" altLang="en-US" sz="2800"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5396" y="5361026"/>
            <a:ext cx="3340665" cy="1801256"/>
          </a:xfrm>
          <a:prstGeom prst="rect">
            <a:avLst/>
          </a:prstGeom>
        </p:spPr>
      </p:pic>
      <p:sp>
        <p:nvSpPr>
          <p:cNvPr id="7" name="タイトル 1"/>
          <p:cNvSpPr txBox="1">
            <a:spLocks/>
          </p:cNvSpPr>
          <p:nvPr/>
        </p:nvSpPr>
        <p:spPr>
          <a:xfrm rot="20774692">
            <a:off x="119773" y="5601129"/>
            <a:ext cx="3337668" cy="750251"/>
          </a:xfrm>
          <a:prstGeom prst="rect">
            <a:avLst/>
          </a:prstGeom>
          <a:ln>
            <a:solidFill>
              <a:schemeClr val="tx1"/>
            </a:solidFill>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a:lstStyle>
          <a:p>
            <a:r>
              <a:rPr lang="ja-JP" altLang="en-US" sz="2400" b="1" dirty="0" smtClean="0">
                <a:ln w="9525">
                  <a:solidFill>
                    <a:schemeClr val="tx1"/>
                  </a:solidFill>
                  <a:prstDash val="solid"/>
                </a:ln>
                <a:effectLst>
                  <a:outerShdw blurRad="12700" dist="38100" dir="2700000" algn="tl" rotWithShape="0">
                    <a:schemeClr val="bg1">
                      <a:lumMod val="50000"/>
                    </a:schemeClr>
                  </a:outerShdw>
                </a:effectLst>
              </a:rPr>
              <a:t>作品名</a:t>
            </a:r>
            <a:endParaRPr lang="en-US" altLang="ja-JP" sz="2400" b="1" dirty="0" smtClean="0">
              <a:ln w="9525">
                <a:solidFill>
                  <a:schemeClr val="tx1"/>
                </a:solidFill>
                <a:prstDash val="solid"/>
              </a:ln>
              <a:effectLst>
                <a:outerShdw blurRad="12700" dist="38100" dir="2700000" algn="tl" rotWithShape="0">
                  <a:schemeClr val="bg1">
                    <a:lumMod val="50000"/>
                  </a:schemeClr>
                </a:outerShdw>
              </a:effectLst>
            </a:endParaRPr>
          </a:p>
          <a:p>
            <a:r>
              <a:rPr lang="en-US" altLang="ja-JP" sz="2400" b="1" dirty="0" smtClean="0">
                <a:ln w="9525">
                  <a:solidFill>
                    <a:schemeClr val="tx1"/>
                  </a:solidFill>
                  <a:prstDash val="solid"/>
                </a:ln>
                <a:effectLst>
                  <a:outerShdw blurRad="12700" dist="38100" dir="2700000" algn="tl" rotWithShape="0">
                    <a:schemeClr val="bg1">
                      <a:lumMod val="50000"/>
                    </a:schemeClr>
                  </a:outerShdw>
                </a:effectLst>
              </a:rPr>
              <a:t>『WALL</a:t>
            </a:r>
            <a:r>
              <a:rPr lang="ja-JP" altLang="en-US" sz="2400" b="1" dirty="0" smtClean="0">
                <a:ln w="9525">
                  <a:solidFill>
                    <a:schemeClr val="tx1"/>
                  </a:solidFill>
                  <a:prstDash val="solid"/>
                </a:ln>
                <a:effectLst>
                  <a:outerShdw blurRad="12700" dist="38100" dir="2700000" algn="tl" rotWithShape="0">
                    <a:schemeClr val="bg1">
                      <a:lumMod val="50000"/>
                    </a:schemeClr>
                  </a:outerShdw>
                </a:effectLst>
              </a:rPr>
              <a:t> </a:t>
            </a:r>
            <a:r>
              <a:rPr lang="en-US" altLang="ja-JP" sz="2400" b="1" dirty="0" smtClean="0">
                <a:ln w="9525">
                  <a:solidFill>
                    <a:schemeClr val="tx1"/>
                  </a:solidFill>
                  <a:prstDash val="solid"/>
                </a:ln>
                <a:effectLst>
                  <a:outerShdw blurRad="12700" dist="38100" dir="2700000" algn="tl" rotWithShape="0">
                    <a:schemeClr val="bg1">
                      <a:lumMod val="50000"/>
                    </a:schemeClr>
                  </a:outerShdw>
                </a:effectLst>
              </a:rPr>
              <a:t>THE</a:t>
            </a:r>
            <a:r>
              <a:rPr lang="ja-JP" altLang="en-US" sz="2400" b="1" dirty="0" smtClean="0">
                <a:ln w="9525">
                  <a:solidFill>
                    <a:schemeClr val="tx1"/>
                  </a:solidFill>
                  <a:prstDash val="solid"/>
                </a:ln>
                <a:effectLst>
                  <a:outerShdw blurRad="12700" dist="38100" dir="2700000" algn="tl" rotWithShape="0">
                    <a:schemeClr val="bg1">
                      <a:lumMod val="50000"/>
                    </a:schemeClr>
                  </a:outerShdw>
                </a:effectLst>
              </a:rPr>
              <a:t> </a:t>
            </a:r>
            <a:r>
              <a:rPr lang="en-US" altLang="ja-JP" sz="2400" b="1" dirty="0" smtClean="0">
                <a:ln w="9525">
                  <a:solidFill>
                    <a:schemeClr val="tx1"/>
                  </a:solidFill>
                  <a:prstDash val="solid"/>
                </a:ln>
                <a:effectLst>
                  <a:outerShdw blurRad="12700" dist="38100" dir="2700000" algn="tl" rotWithShape="0">
                    <a:schemeClr val="bg1">
                      <a:lumMod val="50000"/>
                    </a:schemeClr>
                  </a:outerShdw>
                </a:effectLst>
              </a:rPr>
              <a:t>BREAK』</a:t>
            </a:r>
            <a:endParaRPr lang="ja-JP" altLang="en-US" sz="2400" b="1" dirty="0" smtClean="0">
              <a:ln w="9525">
                <a:solidFill>
                  <a:schemeClr val="tx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287665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2" y="0"/>
            <a:ext cx="6857999" cy="9906000"/>
          </a:xfrm>
          <a:prstGeom prst="rect">
            <a:avLst/>
          </a:prstGeom>
        </p:spPr>
      </p:pic>
      <p:sp>
        <p:nvSpPr>
          <p:cNvPr id="2" name="タイトル 1"/>
          <p:cNvSpPr>
            <a:spLocks noGrp="1"/>
          </p:cNvSpPr>
          <p:nvPr>
            <p:ph type="title"/>
          </p:nvPr>
        </p:nvSpPr>
        <p:spPr>
          <a:xfrm>
            <a:off x="-2209082" y="239305"/>
            <a:ext cx="2008666" cy="850459"/>
          </a:xfrm>
        </p:spPr>
        <p:txBody>
          <a:bodyPr/>
          <a:lstStyle/>
          <a:p>
            <a:r>
              <a:rPr kumimoji="1" lang="ja-JP" altLang="en-US" dirty="0" smtClean="0"/>
              <a:t>ハッカソン</a:t>
            </a:r>
            <a:endParaRPr kumimoji="1" lang="ja-JP" altLang="en-US" dirty="0"/>
          </a:p>
        </p:txBody>
      </p:sp>
      <p:sp>
        <p:nvSpPr>
          <p:cNvPr id="3" name="コンテンツ プレースホルダー 2"/>
          <p:cNvSpPr>
            <a:spLocks noGrp="1"/>
          </p:cNvSpPr>
          <p:nvPr>
            <p:ph idx="1"/>
          </p:nvPr>
        </p:nvSpPr>
        <p:spPr>
          <a:xfrm>
            <a:off x="321245" y="5947804"/>
            <a:ext cx="6244046" cy="3384781"/>
          </a:xfrm>
        </p:spPr>
        <p:style>
          <a:lnRef idx="2">
            <a:schemeClr val="accent2"/>
          </a:lnRef>
          <a:fillRef idx="1">
            <a:schemeClr val="lt1"/>
          </a:fillRef>
          <a:effectRef idx="0">
            <a:schemeClr val="accent2"/>
          </a:effectRef>
          <a:fontRef idx="minor">
            <a:schemeClr val="dk1"/>
          </a:fontRef>
        </p:style>
        <p:txBody>
          <a:bodyPr>
            <a:noAutofit/>
          </a:bodyPr>
          <a:lstStyle/>
          <a:p>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今回、</a:t>
            </a:r>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チームの代表者としての参加</a:t>
            </a:r>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で、　他メンバーの作業</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進捗を見ながら自身の　作業も並行しなければならないことに　　留意して作業を進めた。</a:t>
            </a:r>
            <a:endPar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endPar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直接メンバーと顔を合わせない　　　　　</a:t>
            </a:r>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リモートによる作業</a:t>
            </a:r>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に多少の不便さは　　感じながら、最終的には</a:t>
            </a:r>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指定期限内に　　ゲームを完成・発表することが出来た。</a:t>
            </a:r>
            <a:endParaRPr kumimoji="1" lang="en-US" altLang="ja-JP" sz="2400" b="1" dirty="0" smtClean="0">
              <a:ln w="6600">
                <a:solidFill>
                  <a:schemeClr val="accent2"/>
                </a:solidFill>
                <a:prstDash val="solid"/>
              </a:ln>
              <a:solidFill>
                <a:schemeClr val="tx1"/>
              </a:solidFill>
              <a:effectLst>
                <a:outerShdw dist="38100" dir="2700000" algn="tl" rotWithShape="0">
                  <a:schemeClr val="accent2"/>
                </a:outerShdw>
              </a:effectLst>
            </a:endParaRPr>
          </a:p>
        </p:txBody>
      </p:sp>
      <p:sp>
        <p:nvSpPr>
          <p:cNvPr id="4" name="テキスト ボックス 3"/>
          <p:cNvSpPr txBox="1"/>
          <p:nvPr/>
        </p:nvSpPr>
        <p:spPr>
          <a:xfrm>
            <a:off x="6272583" y="9382780"/>
            <a:ext cx="585417" cy="523220"/>
          </a:xfrm>
          <a:prstGeom prst="rect">
            <a:avLst/>
          </a:prstGeom>
          <a:noFill/>
        </p:spPr>
        <p:txBody>
          <a:bodyPr wrap="none" rtlCol="0">
            <a:spAutoFit/>
          </a:bodyPr>
          <a:lstStyle/>
          <a:p>
            <a:r>
              <a:rPr lang="en-US" altLang="ja-JP" sz="2800" dirty="0" smtClean="0"/>
              <a:t>16</a:t>
            </a:r>
          </a:p>
        </p:txBody>
      </p:sp>
      <p:sp>
        <p:nvSpPr>
          <p:cNvPr id="9" name="コンテンツ プレースホルダー 2"/>
          <p:cNvSpPr txBox="1">
            <a:spLocks/>
          </p:cNvSpPr>
          <p:nvPr/>
        </p:nvSpPr>
        <p:spPr>
          <a:xfrm>
            <a:off x="4307549" y="302090"/>
            <a:ext cx="2407150" cy="1600746"/>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lgn="ctr">
              <a:buNone/>
            </a:pPr>
            <a:r>
              <a:rPr lang="ja-JP" altLang="en-US" sz="2800" dirty="0" smtClean="0">
                <a:ln w="0"/>
                <a:solidFill>
                  <a:schemeClr val="tx1"/>
                </a:solidFill>
                <a:effectLst>
                  <a:outerShdw blurRad="38100" dist="19050" dir="2700000" algn="tl" rotWithShape="0">
                    <a:schemeClr val="dk1">
                      <a:alpha val="40000"/>
                    </a:schemeClr>
                  </a:outerShdw>
                </a:effectLst>
              </a:rPr>
              <a:t>制限時間を　耐え抜く事でクリアとなる</a:t>
            </a:r>
          </a:p>
        </p:txBody>
      </p:sp>
      <p:sp>
        <p:nvSpPr>
          <p:cNvPr id="12" name="ドーナツ 11"/>
          <p:cNvSpPr/>
          <p:nvPr/>
        </p:nvSpPr>
        <p:spPr>
          <a:xfrm>
            <a:off x="7216213" y="377031"/>
            <a:ext cx="461614" cy="421034"/>
          </a:xfrm>
          <a:prstGeom prst="donut">
            <a:avLst>
              <a:gd name="adj" fmla="val 1285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7" name="直線矢印コネクタ 16"/>
          <p:cNvCxnSpPr/>
          <p:nvPr/>
        </p:nvCxnSpPr>
        <p:spPr>
          <a:xfrm flipH="1" flipV="1">
            <a:off x="-1815769" y="1840020"/>
            <a:ext cx="450208" cy="10448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9" idx="1"/>
            <a:endCxn id="14" idx="7"/>
          </p:cNvCxnSpPr>
          <p:nvPr/>
        </p:nvCxnSpPr>
        <p:spPr>
          <a:xfrm flipH="1">
            <a:off x="3742702" y="1102463"/>
            <a:ext cx="564847" cy="911447"/>
          </a:xfrm>
          <a:prstGeom prst="straightConnector1">
            <a:avLst/>
          </a:prstGeom>
          <a:ln w="762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H="1">
            <a:off x="7677827" y="378505"/>
            <a:ext cx="1510055" cy="127860"/>
          </a:xfrm>
          <a:prstGeom prst="straightConnector1">
            <a:avLst/>
          </a:prstGeom>
          <a:ln w="762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301" y="2147046"/>
            <a:ext cx="5238276" cy="282621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0" name="ドーナツ 9"/>
          <p:cNvSpPr/>
          <p:nvPr/>
        </p:nvSpPr>
        <p:spPr>
          <a:xfrm>
            <a:off x="982381" y="2690510"/>
            <a:ext cx="692332" cy="645462"/>
          </a:xfrm>
          <a:prstGeom prst="donut">
            <a:avLst>
              <a:gd name="adj" fmla="val 1285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コンテンツ プレースホルダー 2"/>
          <p:cNvSpPr txBox="1">
            <a:spLocks/>
          </p:cNvSpPr>
          <p:nvPr/>
        </p:nvSpPr>
        <p:spPr>
          <a:xfrm>
            <a:off x="306976" y="302090"/>
            <a:ext cx="2459671" cy="1057869"/>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lgn="ctr">
              <a:buNone/>
            </a:pPr>
            <a:r>
              <a:rPr lang="ja-JP" altLang="en-US" sz="2800" dirty="0" smtClean="0">
                <a:ln w="0"/>
                <a:solidFill>
                  <a:schemeClr val="tx1"/>
                </a:solidFill>
                <a:effectLst>
                  <a:outerShdw blurRad="38100" dist="19050" dir="2700000" algn="tl" rotWithShape="0">
                    <a:schemeClr val="dk1">
                      <a:alpha val="40000"/>
                    </a:schemeClr>
                  </a:outerShdw>
                </a:effectLst>
              </a:rPr>
              <a:t>壊せる箇所は緑に点滅</a:t>
            </a:r>
          </a:p>
        </p:txBody>
      </p:sp>
      <p:cxnSp>
        <p:nvCxnSpPr>
          <p:cNvPr id="16" name="直線矢印コネクタ 15"/>
          <p:cNvCxnSpPr>
            <a:endCxn id="10" idx="0"/>
          </p:cNvCxnSpPr>
          <p:nvPr/>
        </p:nvCxnSpPr>
        <p:spPr>
          <a:xfrm flipH="1">
            <a:off x="1328547" y="1359959"/>
            <a:ext cx="165710" cy="13305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ドーナツ 13"/>
          <p:cNvSpPr/>
          <p:nvPr/>
        </p:nvSpPr>
        <p:spPr>
          <a:xfrm>
            <a:off x="2542958" y="1890137"/>
            <a:ext cx="1405587" cy="845176"/>
          </a:xfrm>
          <a:prstGeom prst="donut">
            <a:avLst>
              <a:gd name="adj" fmla="val 186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コンテンツ プレースホルダー 2"/>
          <p:cNvSpPr txBox="1">
            <a:spLocks/>
          </p:cNvSpPr>
          <p:nvPr/>
        </p:nvSpPr>
        <p:spPr>
          <a:xfrm rot="522039">
            <a:off x="2861087" y="3826740"/>
            <a:ext cx="3575913" cy="674791"/>
          </a:xfrm>
          <a:prstGeom prst="rect">
            <a:avLst/>
          </a:prstGeom>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lgn="ctr">
              <a:buNone/>
            </a:pPr>
            <a:r>
              <a:rPr lang="ja-JP" altLang="en-US" sz="2000" dirty="0" smtClean="0">
                <a:ln w="0"/>
                <a:solidFill>
                  <a:schemeClr val="tx1"/>
                </a:solidFill>
                <a:effectLst>
                  <a:outerShdw blurRad="38100" dist="19050" dir="2700000" algn="tl" rotWithShape="0">
                    <a:schemeClr val="dk1">
                      <a:alpha val="40000"/>
                    </a:schemeClr>
                  </a:outerShdw>
                </a:effectLst>
              </a:rPr>
              <a:t>自機が壁に触れてしまうとゲームオーバー</a:t>
            </a:r>
          </a:p>
        </p:txBody>
      </p:sp>
      <p:sp>
        <p:nvSpPr>
          <p:cNvPr id="11" name="ドーナツ 10"/>
          <p:cNvSpPr/>
          <p:nvPr/>
        </p:nvSpPr>
        <p:spPr>
          <a:xfrm>
            <a:off x="2135732" y="3979988"/>
            <a:ext cx="692332" cy="645462"/>
          </a:xfrm>
          <a:prstGeom prst="donut">
            <a:avLst>
              <a:gd name="adj" fmla="val 12857"/>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5400217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3" name="コンテンツ プレースホルダー 2"/>
          <p:cNvSpPr>
            <a:spLocks noGrp="1"/>
          </p:cNvSpPr>
          <p:nvPr>
            <p:ph idx="1"/>
          </p:nvPr>
        </p:nvSpPr>
        <p:spPr>
          <a:xfrm>
            <a:off x="471488" y="1215025"/>
            <a:ext cx="5915025" cy="538619"/>
          </a:xfrm>
        </p:spPr>
        <p:txBody>
          <a:bodyPr>
            <a:normAutofit/>
          </a:bodyPr>
          <a:lstStyle/>
          <a:p>
            <a:r>
              <a:rPr kumimoji="1" lang="ja-JP" altLang="en-US" sz="2400" dirty="0" smtClean="0"/>
              <a:t>現在制作中</a:t>
            </a:r>
            <a:endParaRPr kumimoji="1" lang="ja-JP" altLang="en-US" sz="2400" dirty="0"/>
          </a:p>
        </p:txBody>
      </p:sp>
      <p:sp>
        <p:nvSpPr>
          <p:cNvPr id="6" name="テキスト ボックス 5"/>
          <p:cNvSpPr txBox="1"/>
          <p:nvPr/>
        </p:nvSpPr>
        <p:spPr>
          <a:xfrm>
            <a:off x="0" y="9372017"/>
            <a:ext cx="585417" cy="523220"/>
          </a:xfrm>
          <a:prstGeom prst="rect">
            <a:avLst/>
          </a:prstGeom>
          <a:noFill/>
        </p:spPr>
        <p:txBody>
          <a:bodyPr wrap="none" rtlCol="0">
            <a:spAutoFit/>
          </a:bodyPr>
          <a:lstStyle/>
          <a:p>
            <a:r>
              <a:rPr lang="en-US" altLang="ja-JP" sz="2800" dirty="0" smtClean="0"/>
              <a:t>17</a:t>
            </a:r>
          </a:p>
        </p:txBody>
      </p:sp>
      <p:sp>
        <p:nvSpPr>
          <p:cNvPr id="8" name="タイトル 1"/>
          <p:cNvSpPr txBox="1">
            <a:spLocks/>
          </p:cNvSpPr>
          <p:nvPr/>
        </p:nvSpPr>
        <p:spPr>
          <a:xfrm>
            <a:off x="401712" y="232387"/>
            <a:ext cx="6054573" cy="75025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514350" rtl="0" eaLnBrk="1" latinLnBrk="0" hangingPunct="1">
              <a:lnSpc>
                <a:spcPct val="90000"/>
              </a:lnSpc>
              <a:spcBef>
                <a:spcPct val="0"/>
              </a:spcBef>
              <a:buNone/>
              <a:defRPr kumimoji="1" sz="2475"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３</a:t>
            </a:r>
            <a:r>
              <a:rPr lang="en-US" altLang="ja-JP"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
            </a:r>
            <a:r>
              <a:rPr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アクションゲーム制作</a:t>
            </a:r>
            <a:endParaRPr lang="ja-JP" altLang="en-US" dirty="0"/>
          </a:p>
        </p:txBody>
      </p:sp>
      <p:sp>
        <p:nvSpPr>
          <p:cNvPr id="10" name="コンテンツ プレースホルダー 2"/>
          <p:cNvSpPr txBox="1">
            <a:spLocks/>
          </p:cNvSpPr>
          <p:nvPr/>
        </p:nvSpPr>
        <p:spPr>
          <a:xfrm>
            <a:off x="182880" y="1190861"/>
            <a:ext cx="6553200" cy="1628539"/>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r>
              <a:rPr lang="ja-JP" altLang="en-US" sz="2400" b="1" dirty="0" smtClean="0">
                <a:ln w="6600">
                  <a:solidFill>
                    <a:schemeClr val="accent2"/>
                  </a:solidFill>
                  <a:prstDash val="solid"/>
                </a:ln>
                <a:solidFill>
                  <a:schemeClr val="bg1"/>
                </a:solidFill>
                <a:effectLst>
                  <a:outerShdw dist="38100" dir="2700000" algn="tl" rotWithShape="0">
                    <a:schemeClr val="accent2"/>
                  </a:outerShdw>
                </a:effectLst>
              </a:rPr>
              <a:t>制作開始：</a:t>
            </a:r>
            <a:r>
              <a:rPr lang="en-US" altLang="ja-JP" sz="2400" b="1" dirty="0" smtClean="0">
                <a:ln w="6600">
                  <a:solidFill>
                    <a:schemeClr val="accent2"/>
                  </a:solidFill>
                  <a:prstDash val="solid"/>
                </a:ln>
                <a:solidFill>
                  <a:schemeClr val="tx1"/>
                </a:solidFill>
                <a:effectLst>
                  <a:outerShdw dist="38100" dir="2700000" algn="tl" rotWithShape="0">
                    <a:schemeClr val="accent2"/>
                  </a:outerShdw>
                </a:effectLst>
              </a:rPr>
              <a:t>11</a:t>
            </a: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月中旬～</a:t>
            </a:r>
            <a:endParaRPr lang="en-US" altLang="ja-JP" sz="2400" b="1" dirty="0" smtClean="0">
              <a:ln w="6600">
                <a:solidFill>
                  <a:schemeClr val="accent2"/>
                </a:solidFill>
                <a:prstDash val="solid"/>
              </a:ln>
              <a:solidFill>
                <a:schemeClr val="tx1"/>
              </a:solidFill>
              <a:effectLst>
                <a:outerShdw dist="38100" dir="2700000" algn="tl" rotWithShape="0">
                  <a:schemeClr val="accent2"/>
                </a:outerShdw>
              </a:effectLst>
            </a:endParaRPr>
          </a:p>
          <a:p>
            <a:r>
              <a:rPr lang="ja-JP" altLang="en-US" sz="2400" b="1" dirty="0" smtClean="0">
                <a:ln w="6600">
                  <a:solidFill>
                    <a:schemeClr val="accent2"/>
                  </a:solidFill>
                  <a:prstDash val="solid"/>
                </a:ln>
                <a:solidFill>
                  <a:schemeClr val="bg1"/>
                </a:solidFill>
                <a:effectLst>
                  <a:outerShdw dist="38100" dir="2700000" algn="tl" rotWithShape="0">
                    <a:schemeClr val="accent2"/>
                  </a:outerShdw>
                </a:effectLst>
              </a:rPr>
              <a:t>制作環境：</a:t>
            </a:r>
            <a:r>
              <a:rPr lang="en-US" altLang="ja-JP" sz="2400" b="1" dirty="0" smtClean="0">
                <a:ln w="6600">
                  <a:solidFill>
                    <a:schemeClr val="accent2"/>
                  </a:solidFill>
                  <a:prstDash val="solid"/>
                </a:ln>
                <a:solidFill>
                  <a:schemeClr val="bg1"/>
                </a:solidFill>
                <a:effectLst>
                  <a:outerShdw dist="38100" dir="2700000" algn="tl" rotWithShape="0">
                    <a:schemeClr val="accent2"/>
                  </a:outerShdw>
                </a:effectLst>
              </a:rPr>
              <a:t>visual studio 2015(</a:t>
            </a:r>
            <a:r>
              <a:rPr lang="en-US" altLang="ja-JP" sz="2400" b="1" dirty="0" smtClean="0">
                <a:ln w="6600">
                  <a:solidFill>
                    <a:schemeClr val="accent2"/>
                  </a:solidFill>
                  <a:prstDash val="solid"/>
                </a:ln>
                <a:solidFill>
                  <a:schemeClr val="tx1"/>
                </a:solidFill>
                <a:effectLst>
                  <a:outerShdw dist="38100" dir="2700000" algn="tl" rotWithShape="0">
                    <a:schemeClr val="accent2"/>
                  </a:outerShdw>
                </a:effectLst>
              </a:rPr>
              <a:t>DirectX</a:t>
            </a:r>
            <a:r>
              <a:rPr lang="en-US" altLang="ja-JP" sz="2400" b="1" dirty="0" smtClean="0">
                <a:ln w="6600">
                  <a:solidFill>
                    <a:schemeClr val="accent2"/>
                  </a:solidFill>
                  <a:prstDash val="solid"/>
                </a:ln>
                <a:solidFill>
                  <a:schemeClr val="bg1"/>
                </a:solidFill>
                <a:effectLst>
                  <a:outerShdw dist="38100" dir="2700000" algn="tl" rotWithShape="0">
                    <a:schemeClr val="accent2"/>
                  </a:outerShdw>
                </a:effectLst>
              </a:rPr>
              <a:t>)</a:t>
            </a:r>
          </a:p>
          <a:p>
            <a:r>
              <a:rPr lang="en-US" altLang="ja-JP" sz="2400" b="1" dirty="0" smtClean="0">
                <a:ln w="6600">
                  <a:solidFill>
                    <a:schemeClr val="accent2"/>
                  </a:solidFill>
                  <a:prstDash val="solid"/>
                </a:ln>
                <a:solidFill>
                  <a:schemeClr val="bg1"/>
                </a:solidFill>
                <a:effectLst>
                  <a:outerShdw dist="38100" dir="2700000" algn="tl" rotWithShape="0">
                    <a:schemeClr val="accent2"/>
                  </a:outerShdw>
                </a:effectLst>
              </a:rPr>
              <a:t> 2D</a:t>
            </a:r>
            <a:r>
              <a:rPr lang="ja-JP" altLang="en-US" sz="2400" b="1" dirty="0" smtClean="0">
                <a:ln w="6600">
                  <a:solidFill>
                    <a:schemeClr val="accent2"/>
                  </a:solidFill>
                  <a:prstDash val="solid"/>
                </a:ln>
                <a:solidFill>
                  <a:schemeClr val="bg1"/>
                </a:solidFill>
                <a:effectLst>
                  <a:outerShdw dist="38100" dir="2700000" algn="tl" rotWithShape="0">
                    <a:schemeClr val="accent2"/>
                  </a:outerShdw>
                </a:effectLst>
              </a:rPr>
              <a:t>アクションゲーム制作での</a:t>
            </a:r>
            <a:endParaRPr lang="en-US" altLang="ja-JP" sz="2400" b="1" dirty="0" smtClean="0">
              <a:ln w="6600">
                <a:solidFill>
                  <a:schemeClr val="accent2"/>
                </a:solidFill>
                <a:prstDash val="solid"/>
              </a:ln>
              <a:solidFill>
                <a:schemeClr val="bg1"/>
              </a:solidFill>
              <a:effectLst>
                <a:outerShdw dist="38100" dir="2700000" algn="tl" rotWithShape="0">
                  <a:schemeClr val="accent2"/>
                </a:outerShdw>
              </a:effectLst>
            </a:endParaRPr>
          </a:p>
          <a:p>
            <a:pPr marL="0" indent="0">
              <a:buNone/>
            </a:pPr>
            <a:r>
              <a:rPr lang="ja-JP" altLang="en-US" sz="2400" b="1" dirty="0" smtClean="0">
                <a:ln w="6600">
                  <a:solidFill>
                    <a:schemeClr val="accent2"/>
                  </a:solidFill>
                  <a:prstDash val="solid"/>
                </a:ln>
                <a:solidFill>
                  <a:schemeClr val="bg1"/>
                </a:solidFill>
                <a:effectLst>
                  <a:outerShdw dist="38100" dir="2700000" algn="tl" rotWithShape="0">
                    <a:schemeClr val="accent2"/>
                  </a:outerShdw>
                </a:effectLst>
              </a:rPr>
              <a:t>「</a:t>
            </a:r>
            <a:r>
              <a:rPr lang="en-US" altLang="ja-JP" sz="2400" b="1" dirty="0" smtClean="0">
                <a:ln w="6600">
                  <a:solidFill>
                    <a:schemeClr val="accent2"/>
                  </a:solidFill>
                  <a:prstDash val="solid"/>
                </a:ln>
                <a:solidFill>
                  <a:schemeClr val="bg1"/>
                </a:solidFill>
                <a:effectLst>
                  <a:outerShdw dist="38100" dir="2700000" algn="tl" rotWithShape="0">
                    <a:schemeClr val="accent2"/>
                  </a:outerShdw>
                </a:effectLst>
              </a:rPr>
              <a:t>COIN</a:t>
            </a:r>
            <a:r>
              <a:rPr lang="ja-JP" altLang="en-US" sz="2400" b="1" dirty="0">
                <a:ln w="6600">
                  <a:solidFill>
                    <a:schemeClr val="accent2"/>
                  </a:solidFill>
                  <a:prstDash val="solid"/>
                </a:ln>
                <a:solidFill>
                  <a:schemeClr val="bg1"/>
                </a:solidFill>
                <a:effectLst>
                  <a:outerShdw dist="38100" dir="2700000" algn="tl" rotWithShape="0">
                    <a:schemeClr val="accent2"/>
                  </a:outerShdw>
                </a:effectLst>
              </a:rPr>
              <a:t> </a:t>
            </a:r>
            <a:r>
              <a:rPr lang="en-US" altLang="ja-JP" sz="2400" b="1" dirty="0" smtClean="0">
                <a:ln w="6600">
                  <a:solidFill>
                    <a:schemeClr val="accent2"/>
                  </a:solidFill>
                  <a:prstDash val="solid"/>
                </a:ln>
                <a:solidFill>
                  <a:schemeClr val="bg1"/>
                </a:solidFill>
                <a:effectLst>
                  <a:outerShdw dist="38100" dir="2700000" algn="tl" rotWithShape="0">
                    <a:schemeClr val="accent2"/>
                  </a:outerShdw>
                </a:effectLst>
              </a:rPr>
              <a:t>GETTER</a:t>
            </a:r>
            <a:r>
              <a:rPr lang="ja-JP" altLang="en-US" sz="2400" b="1" dirty="0" smtClean="0">
                <a:ln w="6600">
                  <a:solidFill>
                    <a:schemeClr val="accent2"/>
                  </a:solidFill>
                  <a:prstDash val="solid"/>
                </a:ln>
                <a:solidFill>
                  <a:schemeClr val="bg1"/>
                </a:solidFill>
                <a:effectLst>
                  <a:outerShdw dist="38100" dir="2700000" algn="tl" rotWithShape="0">
                    <a:schemeClr val="accent2"/>
                  </a:outerShdw>
                </a:effectLst>
              </a:rPr>
              <a:t>」を</a:t>
            </a:r>
            <a:r>
              <a:rPr lang="en-US" altLang="ja-JP" sz="2400" b="1" dirty="0" smtClean="0">
                <a:ln w="6600">
                  <a:solidFill>
                    <a:schemeClr val="accent2"/>
                  </a:solidFill>
                  <a:prstDash val="solid"/>
                </a:ln>
                <a:solidFill>
                  <a:schemeClr val="tx1"/>
                </a:solidFill>
                <a:effectLst>
                  <a:outerShdw dist="38100" dir="2700000" algn="tl" rotWithShape="0">
                    <a:schemeClr val="accent2"/>
                  </a:outerShdw>
                </a:effectLst>
              </a:rPr>
              <a:t>3D</a:t>
            </a: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で再現する</a:t>
            </a:r>
            <a:endParaRPr lang="en-US" altLang="ja-JP" sz="2400" b="1" dirty="0" smtClean="0">
              <a:ln w="6600">
                <a:solidFill>
                  <a:schemeClr val="accent2"/>
                </a:solidFill>
                <a:prstDash val="solid"/>
              </a:ln>
              <a:solidFill>
                <a:schemeClr val="tx1"/>
              </a:solidFill>
              <a:effectLst>
                <a:outerShdw dist="38100" dir="2700000" algn="tl" rotWithShape="0">
                  <a:schemeClr val="accent2"/>
                </a:outerShdw>
              </a:effectLst>
            </a:endParaRPr>
          </a:p>
        </p:txBody>
      </p:sp>
      <p:pic>
        <p:nvPicPr>
          <p:cNvPr id="11" name="図 10"/>
          <p:cNvPicPr>
            <a:picLocks noChangeAspect="1"/>
          </p:cNvPicPr>
          <p:nvPr/>
        </p:nvPicPr>
        <p:blipFill rotWithShape="1">
          <a:blip r:embed="rId3" cstate="print">
            <a:extLst>
              <a:ext uri="{28A0092B-C50C-407E-A947-70E740481C1C}">
                <a14:useLocalDpi xmlns:a14="http://schemas.microsoft.com/office/drawing/2010/main" val="0"/>
              </a:ext>
            </a:extLst>
          </a:blip>
          <a:srcRect l="37891" t="18811" r="33593" b="30814"/>
          <a:stretch/>
        </p:blipFill>
        <p:spPr>
          <a:xfrm>
            <a:off x="585417" y="3482049"/>
            <a:ext cx="2423160" cy="240792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テキスト ボックス 11"/>
          <p:cNvSpPr txBox="1"/>
          <p:nvPr/>
        </p:nvSpPr>
        <p:spPr>
          <a:xfrm rot="325515">
            <a:off x="2842341" y="3935293"/>
            <a:ext cx="3550920" cy="1501431"/>
          </a:xfrm>
          <a:prstGeom prst="rect">
            <a:avLst/>
          </a:prstGeom>
        </p:spPr>
        <p:style>
          <a:lnRef idx="2">
            <a:schemeClr val="accent1"/>
          </a:lnRef>
          <a:fillRef idx="1">
            <a:schemeClr val="lt1"/>
          </a:fillRef>
          <a:effectRef idx="0">
            <a:schemeClr val="accent1"/>
          </a:effectRef>
          <a:fontRef idx="minor">
            <a:schemeClr val="dk1"/>
          </a:fontRef>
        </p:style>
        <p:txBody>
          <a:bodyPr vert="horz" wrap="none" lIns="91440" tIns="45720" rIns="91440" bIns="45720" rtlCol="0" anchor="ctr">
            <a:normAutofit/>
          </a:bodyPr>
          <a:lstStyle/>
          <a:p>
            <a:pPr marL="0" indent="0" algn="ctr">
              <a:buNone/>
            </a:pPr>
            <a:r>
              <a:rPr kumimoji="1" lang="ja-JP" altLang="en-US" sz="28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キャラクターモデル</a:t>
            </a:r>
            <a:endParaRPr kumimoji="1" lang="en-US" altLang="ja-JP" sz="28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marL="0" indent="0" algn="ctr">
              <a:buNone/>
            </a:pPr>
            <a:r>
              <a:rPr lang="ja-JP" altLang="en-US" sz="28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モーション：移動</a:t>
            </a:r>
            <a:endParaRPr kumimoji="1" lang="en-US" altLang="ja-JP" sz="28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165" y="6679557"/>
            <a:ext cx="1886951" cy="185422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4" name="図 13"/>
          <p:cNvPicPr>
            <a:picLocks noChangeAspect="1"/>
          </p:cNvPicPr>
          <p:nvPr/>
        </p:nvPicPr>
        <p:blipFill rotWithShape="1">
          <a:blip r:embed="rId5">
            <a:extLst>
              <a:ext uri="{28A0092B-C50C-407E-A947-70E740481C1C}">
                <a14:useLocalDpi xmlns:a14="http://schemas.microsoft.com/office/drawing/2010/main" val="0"/>
              </a:ext>
            </a:extLst>
          </a:blip>
          <a:srcRect b="9811"/>
          <a:stretch/>
        </p:blipFill>
        <p:spPr>
          <a:xfrm>
            <a:off x="4531186" y="6698053"/>
            <a:ext cx="1755994" cy="182127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5" name="右矢印 14"/>
          <p:cNvSpPr/>
          <p:nvPr/>
        </p:nvSpPr>
        <p:spPr>
          <a:xfrm>
            <a:off x="2663570" y="7425136"/>
            <a:ext cx="1579324" cy="4114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rot="21390644">
            <a:off x="1144329" y="8455963"/>
            <a:ext cx="4569336" cy="914400"/>
          </a:xfrm>
          <a:prstGeom prst="rect">
            <a:avLst/>
          </a:prstGeom>
        </p:spPr>
        <p:style>
          <a:lnRef idx="2">
            <a:schemeClr val="accent1"/>
          </a:lnRef>
          <a:fillRef idx="1">
            <a:schemeClr val="lt1"/>
          </a:fillRef>
          <a:effectRef idx="0">
            <a:schemeClr val="accent1"/>
          </a:effectRef>
          <a:fontRef idx="minor">
            <a:schemeClr val="dk1"/>
          </a:fontRef>
        </p:style>
        <p:txBody>
          <a:bodyPr vert="horz" wrap="none" lIns="91440" tIns="45720" rIns="91440" bIns="45720" rtlCol="0" anchor="ctr">
            <a:normAutofit/>
          </a:bodyPr>
          <a:lstStyle/>
          <a:p>
            <a:pPr marL="0" indent="0" algn="ctr">
              <a:buNone/>
            </a:pPr>
            <a:r>
              <a:rPr kumimoji="1" lang="ja-JP" altLang="en-US" sz="2800" dirty="0" smtClean="0">
                <a:ln w="0"/>
                <a:solidFill>
                  <a:schemeClr val="tx1"/>
                </a:solidFill>
                <a:effectLst>
                  <a:outerShdw blurRad="38100" dist="19050" dir="2700000" algn="tl" rotWithShape="0">
                    <a:schemeClr val="dk1">
                      <a:alpha val="40000"/>
                    </a:schemeClr>
                  </a:outerShdw>
                </a:effectLst>
              </a:rPr>
              <a:t>カメラ</a:t>
            </a:r>
            <a:r>
              <a:rPr lang="en-US" altLang="ja-JP" sz="2800" dirty="0" smtClean="0">
                <a:ln w="0"/>
                <a:solidFill>
                  <a:schemeClr val="tx1"/>
                </a:solidFill>
                <a:effectLst>
                  <a:outerShdw blurRad="38100" dist="19050" dir="2700000" algn="tl" rotWithShape="0">
                    <a:schemeClr val="dk1">
                      <a:alpha val="40000"/>
                    </a:schemeClr>
                  </a:outerShdw>
                </a:effectLst>
              </a:rPr>
              <a:t>(</a:t>
            </a:r>
            <a:r>
              <a:rPr lang="ja-JP" altLang="en-US" sz="2800" dirty="0" smtClean="0">
                <a:ln w="0"/>
                <a:solidFill>
                  <a:schemeClr val="tx1"/>
                </a:solidFill>
                <a:effectLst>
                  <a:outerShdw blurRad="38100" dist="19050" dir="2700000" algn="tl" rotWithShape="0">
                    <a:schemeClr val="dk1">
                      <a:alpha val="40000"/>
                    </a:schemeClr>
                  </a:outerShdw>
                </a:effectLst>
              </a:rPr>
              <a:t>視点</a:t>
            </a:r>
            <a:r>
              <a:rPr lang="en-US" altLang="ja-JP" sz="2800" dirty="0" smtClean="0">
                <a:ln w="0"/>
                <a:solidFill>
                  <a:schemeClr val="tx1"/>
                </a:solidFill>
                <a:effectLst>
                  <a:outerShdw blurRad="38100" dist="19050" dir="2700000" algn="tl" rotWithShape="0">
                    <a:schemeClr val="dk1">
                      <a:alpha val="40000"/>
                    </a:schemeClr>
                  </a:outerShdw>
                </a:effectLst>
              </a:rPr>
              <a:t>)</a:t>
            </a:r>
            <a:r>
              <a:rPr kumimoji="1" lang="ja-JP" altLang="en-US" sz="2800" dirty="0" smtClean="0">
                <a:ln w="0"/>
                <a:solidFill>
                  <a:schemeClr val="tx1"/>
                </a:solidFill>
                <a:effectLst>
                  <a:outerShdw blurRad="38100" dist="19050" dir="2700000" algn="tl" rotWithShape="0">
                    <a:schemeClr val="dk1">
                      <a:alpha val="40000"/>
                    </a:schemeClr>
                  </a:outerShdw>
                </a:effectLst>
              </a:rPr>
              <a:t>の制御・移動</a:t>
            </a:r>
          </a:p>
        </p:txBody>
      </p:sp>
    </p:spTree>
    <p:extLst>
      <p:ext uri="{BB962C8B-B14F-4D97-AF65-F5344CB8AC3E}">
        <p14:creationId xmlns:p14="http://schemas.microsoft.com/office/powerpoint/2010/main" val="2087492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3" name="テキスト ボックス 2"/>
          <p:cNvSpPr txBox="1"/>
          <p:nvPr/>
        </p:nvSpPr>
        <p:spPr>
          <a:xfrm>
            <a:off x="6272583" y="9382780"/>
            <a:ext cx="585417" cy="523220"/>
          </a:xfrm>
          <a:prstGeom prst="rect">
            <a:avLst/>
          </a:prstGeom>
          <a:noFill/>
        </p:spPr>
        <p:txBody>
          <a:bodyPr wrap="none" rtlCol="0">
            <a:spAutoFit/>
          </a:bodyPr>
          <a:lstStyle/>
          <a:p>
            <a:r>
              <a:rPr lang="en-US" altLang="ja-JP" sz="2800" dirty="0" smtClean="0"/>
              <a:t>18</a:t>
            </a:r>
            <a:endParaRPr kumimoji="1" lang="ja-JP" altLang="en-US" sz="2800"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921" y="1334056"/>
            <a:ext cx="2892370" cy="300228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466" y="1731391"/>
            <a:ext cx="2876549" cy="153542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7" name="テキスト ボックス 6"/>
          <p:cNvSpPr txBox="1"/>
          <p:nvPr/>
        </p:nvSpPr>
        <p:spPr>
          <a:xfrm rot="21051012">
            <a:off x="468050" y="431607"/>
            <a:ext cx="5501634" cy="914400"/>
          </a:xfrm>
          <a:prstGeom prst="rect">
            <a:avLst/>
          </a:prstGeom>
        </p:spPr>
        <p:style>
          <a:lnRef idx="2">
            <a:schemeClr val="accent1"/>
          </a:lnRef>
          <a:fillRef idx="1">
            <a:schemeClr val="lt1"/>
          </a:fillRef>
          <a:effectRef idx="0">
            <a:schemeClr val="accent1"/>
          </a:effectRef>
          <a:fontRef idx="minor">
            <a:schemeClr val="dk1"/>
          </a:fontRef>
        </p:style>
        <p:txBody>
          <a:bodyPr vert="horz" wrap="none" lIns="91440" tIns="45720" rIns="91440" bIns="45720" rtlCol="0" anchor="ctr">
            <a:normAutofit/>
          </a:bodyPr>
          <a:lstStyle/>
          <a:p>
            <a:pPr marL="0" indent="0" algn="ctr">
              <a:buNone/>
            </a:pPr>
            <a:r>
              <a:rPr kumimoji="1" lang="ja-JP" altLang="en-US" sz="2800" dirty="0" smtClean="0">
                <a:ln w="0"/>
                <a:solidFill>
                  <a:schemeClr val="tx1"/>
                </a:solidFill>
                <a:effectLst>
                  <a:outerShdw blurRad="38100" dist="19050" dir="2700000" algn="tl" rotWithShape="0">
                    <a:schemeClr val="dk1">
                      <a:alpha val="40000"/>
                    </a:schemeClr>
                  </a:outerShdw>
                </a:effectLst>
              </a:rPr>
              <a:t>外積計算を利用した当たり判定</a:t>
            </a:r>
          </a:p>
        </p:txBody>
      </p:sp>
      <p:sp>
        <p:nvSpPr>
          <p:cNvPr id="9" name="屈折矢印 8"/>
          <p:cNvSpPr/>
          <p:nvPr/>
        </p:nvSpPr>
        <p:spPr>
          <a:xfrm rot="5400000">
            <a:off x="2081000" y="2643442"/>
            <a:ext cx="968541" cy="2215297"/>
          </a:xfrm>
          <a:prstGeom prst="ben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326" y="5724566"/>
            <a:ext cx="2373810" cy="233264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1" name="図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66932" y="7333018"/>
            <a:ext cx="2170377" cy="230908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屈折矢印 11"/>
          <p:cNvSpPr/>
          <p:nvPr/>
        </p:nvSpPr>
        <p:spPr>
          <a:xfrm rot="5400000">
            <a:off x="2396323" y="7919198"/>
            <a:ext cx="667799" cy="1073415"/>
          </a:xfrm>
          <a:prstGeom prst="ben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rot="955441">
            <a:off x="1116638" y="5377476"/>
            <a:ext cx="5501634" cy="914400"/>
          </a:xfrm>
          <a:prstGeom prst="rect">
            <a:avLst/>
          </a:prstGeom>
        </p:spPr>
        <p:style>
          <a:lnRef idx="2">
            <a:schemeClr val="accent1"/>
          </a:lnRef>
          <a:fillRef idx="1">
            <a:schemeClr val="lt1"/>
          </a:fillRef>
          <a:effectRef idx="0">
            <a:schemeClr val="accent1"/>
          </a:effectRef>
          <a:fontRef idx="minor">
            <a:schemeClr val="dk1"/>
          </a:fontRef>
        </p:style>
        <p:txBody>
          <a:bodyPr vert="horz" wrap="none" lIns="91440" tIns="45720" rIns="91440" bIns="45720" rtlCol="0" anchor="ctr">
            <a:normAutofit/>
          </a:bodyPr>
          <a:lstStyle/>
          <a:p>
            <a:pPr marL="0" indent="0" algn="ctr">
              <a:buNone/>
            </a:pPr>
            <a:r>
              <a:rPr kumimoji="1" lang="ja-JP" altLang="en-US" sz="2800" dirty="0" smtClean="0">
                <a:ln w="0"/>
                <a:solidFill>
                  <a:schemeClr val="tx1"/>
                </a:solidFill>
                <a:effectLst>
                  <a:outerShdw blurRad="38100" dist="19050" dir="2700000" algn="tl" rotWithShape="0">
                    <a:schemeClr val="dk1">
                      <a:alpha val="40000"/>
                    </a:schemeClr>
                  </a:outerShdw>
                </a:effectLst>
              </a:rPr>
              <a:t>移動キー入力でモーションが変化</a:t>
            </a:r>
          </a:p>
        </p:txBody>
      </p:sp>
      <p:sp>
        <p:nvSpPr>
          <p:cNvPr id="14" name="テキスト ボックス 13"/>
          <p:cNvSpPr txBox="1"/>
          <p:nvPr/>
        </p:nvSpPr>
        <p:spPr>
          <a:xfrm rot="21147267">
            <a:off x="254402" y="7768750"/>
            <a:ext cx="1684712" cy="914400"/>
          </a:xfrm>
          <a:prstGeom prst="rect">
            <a:avLst/>
          </a:prstGeom>
        </p:spPr>
        <p:style>
          <a:lnRef idx="2">
            <a:schemeClr val="accent1"/>
          </a:lnRef>
          <a:fillRef idx="1">
            <a:schemeClr val="lt1"/>
          </a:fillRef>
          <a:effectRef idx="0">
            <a:schemeClr val="accent1"/>
          </a:effectRef>
          <a:fontRef idx="minor">
            <a:schemeClr val="dk1"/>
          </a:fontRef>
        </p:style>
        <p:txBody>
          <a:bodyPr vert="horz" wrap="none" lIns="91440" tIns="45720" rIns="91440" bIns="45720" rtlCol="0" anchor="ctr">
            <a:normAutofit/>
          </a:bodyPr>
          <a:lstStyle/>
          <a:p>
            <a:pPr marL="0" indent="0" algn="ctr">
              <a:buNone/>
            </a:pPr>
            <a:r>
              <a:rPr kumimoji="1" lang="ja-JP" altLang="en-US" sz="2800" b="1" dirty="0" smtClean="0">
                <a:ln w="6600">
                  <a:solidFill>
                    <a:schemeClr val="accent2"/>
                  </a:solidFill>
                  <a:prstDash val="solid"/>
                </a:ln>
                <a:solidFill>
                  <a:srgbClr val="FFFFFF"/>
                </a:solidFill>
                <a:effectLst>
                  <a:outerShdw dist="38100" dir="2700000" algn="tl" rotWithShape="0">
                    <a:schemeClr val="accent2"/>
                  </a:outerShdw>
                </a:effectLst>
              </a:rPr>
              <a:t>待機</a:t>
            </a:r>
          </a:p>
        </p:txBody>
      </p:sp>
      <p:sp>
        <p:nvSpPr>
          <p:cNvPr id="15" name="テキスト ボックス 14"/>
          <p:cNvSpPr txBox="1"/>
          <p:nvPr/>
        </p:nvSpPr>
        <p:spPr>
          <a:xfrm rot="1087743">
            <a:off x="4927228" y="7532360"/>
            <a:ext cx="1684712" cy="914400"/>
          </a:xfrm>
          <a:prstGeom prst="rect">
            <a:avLst/>
          </a:prstGeom>
        </p:spPr>
        <p:style>
          <a:lnRef idx="2">
            <a:schemeClr val="accent1"/>
          </a:lnRef>
          <a:fillRef idx="1">
            <a:schemeClr val="lt1"/>
          </a:fillRef>
          <a:effectRef idx="0">
            <a:schemeClr val="accent1"/>
          </a:effectRef>
          <a:fontRef idx="minor">
            <a:schemeClr val="dk1"/>
          </a:fontRef>
        </p:style>
        <p:txBody>
          <a:bodyPr vert="horz" wrap="none" lIns="91440" tIns="45720" rIns="91440" bIns="45720" rtlCol="0" anchor="ctr">
            <a:normAutofit/>
          </a:bodyPr>
          <a:lstStyle/>
          <a:p>
            <a:pPr marL="0" indent="0" algn="ctr">
              <a:buNone/>
            </a:pPr>
            <a:r>
              <a:rPr kumimoji="1" lang="ja-JP" altLang="en-US" sz="2800" b="1" dirty="0" smtClean="0">
                <a:ln w="6600">
                  <a:solidFill>
                    <a:schemeClr val="accent2"/>
                  </a:solidFill>
                  <a:prstDash val="solid"/>
                </a:ln>
                <a:solidFill>
                  <a:srgbClr val="FFFFFF"/>
                </a:solidFill>
                <a:effectLst>
                  <a:outerShdw dist="38100" dir="2700000" algn="tl" rotWithShape="0">
                    <a:schemeClr val="accent2"/>
                  </a:outerShdw>
                </a:effectLst>
              </a:rPr>
              <a:t>移動</a:t>
            </a:r>
          </a:p>
        </p:txBody>
      </p:sp>
    </p:spTree>
    <p:extLst>
      <p:ext uri="{BB962C8B-B14F-4D97-AF65-F5344CB8AC3E}">
        <p14:creationId xmlns:p14="http://schemas.microsoft.com/office/powerpoint/2010/main" val="3723147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
            <a:ext cx="6858000" cy="9906001"/>
          </a:xfrm>
        </p:spPr>
      </p:pic>
      <p:sp>
        <p:nvSpPr>
          <p:cNvPr id="2" name="タイトル 1"/>
          <p:cNvSpPr>
            <a:spLocks noGrp="1"/>
          </p:cNvSpPr>
          <p:nvPr>
            <p:ph type="title"/>
          </p:nvPr>
        </p:nvSpPr>
        <p:spPr>
          <a:xfrm>
            <a:off x="271869" y="284937"/>
            <a:ext cx="5915025" cy="913089"/>
          </a:xfrm>
          <a:ln>
            <a:noFill/>
          </a:ln>
        </p:spPr>
        <p:txBody>
          <a:bodyPr>
            <a:noAutofit/>
          </a:bodyPr>
          <a:lstStyle/>
          <a:p>
            <a:pPr algn="ctr"/>
            <a:r>
              <a:rPr kumimoji="1" lang="ja-JP" altLang="en-US" sz="7200" b="1" i="1" dirty="0" smtClean="0">
                <a:ln w="22225">
                  <a:noFill/>
                  <a:prstDash val="solid"/>
                </a:ln>
                <a:solidFill>
                  <a:srgbClr val="FF0000"/>
                </a:solidFill>
              </a:rPr>
              <a:t>自己紹介</a:t>
            </a:r>
            <a:endParaRPr kumimoji="1" lang="ja-JP" altLang="en-US" sz="7200" b="1" i="1" dirty="0">
              <a:ln w="22225">
                <a:noFill/>
                <a:prstDash val="solid"/>
              </a:ln>
              <a:solidFill>
                <a:srgbClr val="FF0000"/>
              </a:solidFill>
            </a:endParaRPr>
          </a:p>
        </p:txBody>
      </p:sp>
      <p:sp>
        <p:nvSpPr>
          <p:cNvPr id="4" name="テキスト ボックス 3"/>
          <p:cNvSpPr txBox="1"/>
          <p:nvPr/>
        </p:nvSpPr>
        <p:spPr>
          <a:xfrm>
            <a:off x="0" y="9382780"/>
            <a:ext cx="543739" cy="523220"/>
          </a:xfrm>
          <a:prstGeom prst="rect">
            <a:avLst/>
          </a:prstGeom>
          <a:noFill/>
        </p:spPr>
        <p:txBody>
          <a:bodyPr wrap="none" rtlCol="0">
            <a:spAutoFit/>
          </a:bodyPr>
          <a:lstStyle/>
          <a:p>
            <a:r>
              <a:rPr kumimoji="1" lang="ja-JP" altLang="en-US" sz="2800" dirty="0" smtClean="0">
                <a:solidFill>
                  <a:schemeClr val="bg1"/>
                </a:solidFill>
              </a:rPr>
              <a:t>１</a:t>
            </a:r>
            <a:endParaRPr kumimoji="1" lang="ja-JP" altLang="en-US" sz="2800" dirty="0">
              <a:solidFill>
                <a:schemeClr val="bg1"/>
              </a:solidFill>
            </a:endParaRPr>
          </a:p>
        </p:txBody>
      </p:sp>
      <p:sp>
        <p:nvSpPr>
          <p:cNvPr id="15" name="正方形/長方形 14"/>
          <p:cNvSpPr/>
          <p:nvPr/>
        </p:nvSpPr>
        <p:spPr>
          <a:xfrm>
            <a:off x="0" y="6063692"/>
            <a:ext cx="6858000" cy="31187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p:nvGrpSpPr>
        <p:grpSpPr>
          <a:xfrm>
            <a:off x="-202676" y="5939963"/>
            <a:ext cx="6864113" cy="3323656"/>
            <a:chOff x="-6113" y="5860622"/>
            <a:chExt cx="6864113" cy="3323656"/>
          </a:xfrm>
        </p:grpSpPr>
        <p:sp>
          <p:nvSpPr>
            <p:cNvPr id="11" name="テキスト ボックス 10"/>
            <p:cNvSpPr txBox="1"/>
            <p:nvPr/>
          </p:nvSpPr>
          <p:spPr>
            <a:xfrm>
              <a:off x="-6113" y="5860623"/>
              <a:ext cx="3374154" cy="332365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none" lIns="91440" tIns="45720" rIns="91440" bIns="45720" rtlCol="0" anchor="ctr">
              <a:normAutofit/>
            </a:bodyPr>
            <a:lstStyle/>
            <a:p>
              <a:pPr lvl="2"/>
              <a:r>
                <a:rPr kumimoji="1" lang="en-US" altLang="ja-JP" sz="1600" b="1" dirty="0" smtClean="0">
                  <a:ln w="0"/>
                  <a:solidFill>
                    <a:schemeClr val="tx1"/>
                  </a:solidFill>
                  <a:effectLst>
                    <a:outerShdw blurRad="38100" dist="19050" dir="2700000" algn="tl" rotWithShape="0">
                      <a:schemeClr val="dk1">
                        <a:alpha val="40000"/>
                      </a:schemeClr>
                    </a:outerShdw>
                  </a:effectLst>
                </a:rPr>
                <a:t>:visual studio 2015</a:t>
              </a:r>
            </a:p>
            <a:p>
              <a:pPr lvl="2"/>
              <a:endParaRPr lang="en-US" altLang="ja-JP" sz="1600" b="1" dirty="0" smtClean="0">
                <a:ln w="0"/>
                <a:solidFill>
                  <a:schemeClr val="tx1"/>
                </a:solidFill>
                <a:effectLst>
                  <a:outerShdw blurRad="38100" dist="19050" dir="2700000" algn="tl" rotWithShape="0">
                    <a:schemeClr val="dk1">
                      <a:alpha val="40000"/>
                    </a:schemeClr>
                  </a:outerShdw>
                </a:effectLst>
              </a:endParaRPr>
            </a:p>
            <a:p>
              <a:pPr lvl="2"/>
              <a:endParaRPr lang="en-US" altLang="ja-JP" sz="1600" b="1" dirty="0" smtClean="0">
                <a:ln w="0"/>
                <a:solidFill>
                  <a:schemeClr val="tx1"/>
                </a:solidFill>
                <a:effectLst>
                  <a:outerShdw blurRad="38100" dist="19050" dir="2700000" algn="tl" rotWithShape="0">
                    <a:schemeClr val="dk1">
                      <a:alpha val="40000"/>
                    </a:schemeClr>
                  </a:outerShdw>
                </a:effectLst>
              </a:endParaRPr>
            </a:p>
            <a:p>
              <a:pPr lvl="2"/>
              <a:endParaRPr lang="en-US" altLang="ja-JP" sz="1600" b="1" dirty="0">
                <a:ln w="0"/>
                <a:solidFill>
                  <a:schemeClr val="tx1"/>
                </a:solidFill>
                <a:effectLst>
                  <a:outerShdw blurRad="38100" dist="19050" dir="2700000" algn="tl" rotWithShape="0">
                    <a:schemeClr val="dk1">
                      <a:alpha val="40000"/>
                    </a:schemeClr>
                  </a:outerShdw>
                </a:effectLst>
              </a:endParaRPr>
            </a:p>
            <a:p>
              <a:pPr lvl="2"/>
              <a:r>
                <a:rPr kumimoji="1" lang="en-US" altLang="ja-JP" sz="1600" b="1" dirty="0" smtClean="0">
                  <a:ln w="0"/>
                  <a:solidFill>
                    <a:schemeClr val="tx1"/>
                  </a:solidFill>
                  <a:effectLst>
                    <a:outerShdw blurRad="38100" dist="19050" dir="2700000" algn="tl" rotWithShape="0">
                      <a:schemeClr val="dk1">
                        <a:alpha val="40000"/>
                      </a:schemeClr>
                    </a:outerShdw>
                  </a:effectLst>
                </a:rPr>
                <a:t>:Autodesk Maya 2018</a:t>
              </a:r>
            </a:p>
            <a:p>
              <a:pPr lvl="2"/>
              <a:endParaRPr lang="en-US" altLang="ja-JP" sz="1600" b="1" dirty="0" smtClean="0">
                <a:ln w="0"/>
                <a:solidFill>
                  <a:schemeClr val="tx1"/>
                </a:solidFill>
                <a:effectLst>
                  <a:outerShdw blurRad="38100" dist="19050" dir="2700000" algn="tl" rotWithShape="0">
                    <a:schemeClr val="dk1">
                      <a:alpha val="40000"/>
                    </a:schemeClr>
                  </a:outerShdw>
                </a:effectLst>
              </a:endParaRPr>
            </a:p>
            <a:p>
              <a:pPr lvl="2"/>
              <a:endParaRPr lang="en-US" altLang="ja-JP" sz="1600" b="1" dirty="0" smtClean="0">
                <a:ln w="0"/>
                <a:solidFill>
                  <a:schemeClr val="tx1"/>
                </a:solidFill>
                <a:effectLst>
                  <a:outerShdw blurRad="38100" dist="19050" dir="2700000" algn="tl" rotWithShape="0">
                    <a:schemeClr val="dk1">
                      <a:alpha val="40000"/>
                    </a:schemeClr>
                  </a:outerShdw>
                </a:effectLst>
              </a:endParaRPr>
            </a:p>
            <a:p>
              <a:pPr lvl="2"/>
              <a:endParaRPr lang="en-US" altLang="ja-JP" sz="1600" b="1" dirty="0">
                <a:ln w="0"/>
                <a:solidFill>
                  <a:schemeClr val="tx1"/>
                </a:solidFill>
                <a:effectLst>
                  <a:outerShdw blurRad="38100" dist="19050" dir="2700000" algn="tl" rotWithShape="0">
                    <a:schemeClr val="dk1">
                      <a:alpha val="40000"/>
                    </a:schemeClr>
                  </a:outerShdw>
                </a:effectLst>
              </a:endParaRPr>
            </a:p>
            <a:p>
              <a:pPr lvl="2"/>
              <a:r>
                <a:rPr kumimoji="1" lang="en-US" altLang="ja-JP" sz="1600" b="1" dirty="0" smtClean="0">
                  <a:ln w="0"/>
                  <a:solidFill>
                    <a:schemeClr val="tx1"/>
                  </a:solidFill>
                  <a:effectLst>
                    <a:outerShdw blurRad="38100" dist="19050" dir="2700000" algn="tl" rotWithShape="0">
                      <a:schemeClr val="dk1">
                        <a:alpha val="40000"/>
                      </a:schemeClr>
                    </a:outerShdw>
                  </a:effectLst>
                </a:rPr>
                <a:t>:Unity 2019.4.12f1</a:t>
              </a:r>
              <a:endParaRPr kumimoji="1" lang="ja-JP" altLang="en-US" sz="1600" b="1" dirty="0" smtClean="0">
                <a:ln w="0"/>
                <a:solidFill>
                  <a:schemeClr val="tx1"/>
                </a:solidFill>
                <a:effectLst>
                  <a:outerShdw blurRad="38100" dist="19050" dir="2700000" algn="tl" rotWithShape="0">
                    <a:schemeClr val="dk1">
                      <a:alpha val="40000"/>
                    </a:schemeClr>
                  </a:outerShdw>
                </a:effectLst>
              </a:endParaRPr>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869" y="6206392"/>
              <a:ext cx="659270" cy="652257"/>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869" y="8159194"/>
              <a:ext cx="659270" cy="683390"/>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907" y="7226125"/>
              <a:ext cx="656232" cy="678604"/>
            </a:xfrm>
            <a:prstGeom prst="rect">
              <a:avLst/>
            </a:prstGeom>
          </p:spPr>
        </p:pic>
        <p:sp>
          <p:nvSpPr>
            <p:cNvPr id="12" name="テキスト ボックス 11"/>
            <p:cNvSpPr txBox="1"/>
            <p:nvPr/>
          </p:nvSpPr>
          <p:spPr>
            <a:xfrm>
              <a:off x="3368040" y="5860622"/>
              <a:ext cx="3489960" cy="332365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none" lIns="91440" tIns="45720" rIns="91440" bIns="45720" rtlCol="0" anchor="ctr">
              <a:normAutofit/>
            </a:bodyPr>
            <a:lstStyle/>
            <a:p>
              <a:pPr lvl="2"/>
              <a:r>
                <a:rPr kumimoji="1" lang="en-US" altLang="ja-JP" sz="1600" b="1" dirty="0" smtClean="0">
                  <a:ln w="0"/>
                  <a:solidFill>
                    <a:schemeClr val="tx1"/>
                  </a:solidFill>
                  <a:effectLst>
                    <a:outerShdw blurRad="38100" dist="19050" dir="2700000" algn="tl" rotWithShape="0">
                      <a:schemeClr val="dk1">
                        <a:alpha val="40000"/>
                      </a:schemeClr>
                    </a:outerShdw>
                  </a:effectLst>
                </a:rPr>
                <a:t>:Adobe </a:t>
              </a:r>
              <a:r>
                <a:rPr lang="en-US" altLang="ja-JP" sz="1600" b="1" dirty="0">
                  <a:ln w="0"/>
                  <a:solidFill>
                    <a:schemeClr val="tx1"/>
                  </a:solidFill>
                  <a:effectLst>
                    <a:outerShdw blurRad="38100" dist="19050" dir="2700000" algn="tl" rotWithShape="0">
                      <a:schemeClr val="dk1">
                        <a:alpha val="40000"/>
                      </a:schemeClr>
                    </a:outerShdw>
                  </a:effectLst>
                </a:rPr>
                <a:t>P</a:t>
              </a:r>
              <a:r>
                <a:rPr kumimoji="1" lang="en-US" altLang="ja-JP" sz="1600" b="1" dirty="0" smtClean="0">
                  <a:ln w="0"/>
                  <a:solidFill>
                    <a:schemeClr val="tx1"/>
                  </a:solidFill>
                  <a:effectLst>
                    <a:outerShdw blurRad="38100" dist="19050" dir="2700000" algn="tl" rotWithShape="0">
                      <a:schemeClr val="dk1">
                        <a:alpha val="40000"/>
                      </a:schemeClr>
                    </a:outerShdw>
                  </a:effectLst>
                </a:rPr>
                <a:t>hotoshop 2020</a:t>
              </a:r>
            </a:p>
            <a:p>
              <a:pPr lvl="2"/>
              <a:endParaRPr lang="en-US" altLang="ja-JP" sz="1600" b="1" dirty="0" smtClean="0">
                <a:ln w="0"/>
                <a:solidFill>
                  <a:schemeClr val="tx1"/>
                </a:solidFill>
                <a:effectLst>
                  <a:outerShdw blurRad="38100" dist="19050" dir="2700000" algn="tl" rotWithShape="0">
                    <a:schemeClr val="dk1">
                      <a:alpha val="40000"/>
                    </a:schemeClr>
                  </a:outerShdw>
                </a:effectLst>
              </a:endParaRPr>
            </a:p>
            <a:p>
              <a:pPr lvl="2"/>
              <a:endParaRPr lang="en-US" altLang="ja-JP" sz="1600" b="1" dirty="0" smtClean="0">
                <a:ln w="0"/>
                <a:solidFill>
                  <a:schemeClr val="tx1"/>
                </a:solidFill>
                <a:effectLst>
                  <a:outerShdw blurRad="38100" dist="19050" dir="2700000" algn="tl" rotWithShape="0">
                    <a:schemeClr val="dk1">
                      <a:alpha val="40000"/>
                    </a:schemeClr>
                  </a:outerShdw>
                </a:effectLst>
              </a:endParaRPr>
            </a:p>
            <a:p>
              <a:pPr lvl="2"/>
              <a:endParaRPr lang="en-US" altLang="ja-JP" sz="1600" b="1" dirty="0">
                <a:ln w="0"/>
                <a:solidFill>
                  <a:schemeClr val="tx1"/>
                </a:solidFill>
                <a:effectLst>
                  <a:outerShdw blurRad="38100" dist="19050" dir="2700000" algn="tl" rotWithShape="0">
                    <a:schemeClr val="dk1">
                      <a:alpha val="40000"/>
                    </a:schemeClr>
                  </a:outerShdw>
                </a:effectLst>
              </a:endParaRPr>
            </a:p>
            <a:p>
              <a:pPr lvl="2"/>
              <a:r>
                <a:rPr kumimoji="1" lang="en-US" altLang="ja-JP" sz="1600" b="1" dirty="0" smtClean="0">
                  <a:ln w="0"/>
                  <a:solidFill>
                    <a:schemeClr val="tx1"/>
                  </a:solidFill>
                  <a:effectLst>
                    <a:outerShdw blurRad="38100" dist="19050" dir="2700000" algn="tl" rotWithShape="0">
                      <a:schemeClr val="dk1">
                        <a:alpha val="40000"/>
                      </a:schemeClr>
                    </a:outerShdw>
                  </a:effectLst>
                </a:rPr>
                <a:t>:</a:t>
              </a:r>
              <a:r>
                <a:rPr kumimoji="1" lang="en-US" altLang="ja-JP" sz="1600" b="1" dirty="0" err="1" smtClean="0">
                  <a:ln w="0"/>
                  <a:solidFill>
                    <a:schemeClr val="tx1"/>
                  </a:solidFill>
                  <a:effectLst>
                    <a:outerShdw blurRad="38100" dist="19050" dir="2700000" algn="tl" rotWithShape="0">
                      <a:schemeClr val="dk1">
                        <a:alpha val="40000"/>
                      </a:schemeClr>
                    </a:outerShdw>
                  </a:effectLst>
                </a:rPr>
                <a:t>MetasequoiaLE</a:t>
              </a:r>
              <a:r>
                <a:rPr kumimoji="1" lang="en-US" altLang="ja-JP" sz="1600" b="1" dirty="0" smtClean="0">
                  <a:ln w="0"/>
                  <a:solidFill>
                    <a:schemeClr val="tx1"/>
                  </a:solidFill>
                  <a:effectLst>
                    <a:outerShdw blurRad="38100" dist="19050" dir="2700000" algn="tl" rotWithShape="0">
                      <a:schemeClr val="dk1">
                        <a:alpha val="40000"/>
                      </a:schemeClr>
                    </a:outerShdw>
                  </a:effectLst>
                </a:rPr>
                <a:t> R3.0</a:t>
              </a:r>
            </a:p>
            <a:p>
              <a:pPr lvl="2"/>
              <a:endParaRPr lang="en-US" altLang="ja-JP" sz="1600" b="1" dirty="0" smtClean="0">
                <a:ln w="0"/>
                <a:solidFill>
                  <a:schemeClr val="tx1"/>
                </a:solidFill>
                <a:effectLst>
                  <a:outerShdw blurRad="38100" dist="19050" dir="2700000" algn="tl" rotWithShape="0">
                    <a:schemeClr val="dk1">
                      <a:alpha val="40000"/>
                    </a:schemeClr>
                  </a:outerShdw>
                </a:effectLst>
              </a:endParaRPr>
            </a:p>
            <a:p>
              <a:pPr lvl="2"/>
              <a:endParaRPr lang="en-US" altLang="ja-JP" sz="1600" b="1" dirty="0">
                <a:ln w="0"/>
                <a:solidFill>
                  <a:schemeClr val="tx1"/>
                </a:solidFill>
                <a:effectLst>
                  <a:outerShdw blurRad="38100" dist="19050" dir="2700000" algn="tl" rotWithShape="0">
                    <a:schemeClr val="dk1">
                      <a:alpha val="40000"/>
                    </a:schemeClr>
                  </a:outerShdw>
                </a:effectLst>
              </a:endParaRPr>
            </a:p>
            <a:p>
              <a:pPr lvl="2"/>
              <a:endParaRPr kumimoji="1" lang="en-US" altLang="ja-JP" sz="1600" b="1" dirty="0" smtClean="0">
                <a:ln w="0"/>
                <a:solidFill>
                  <a:schemeClr val="tx1"/>
                </a:solidFill>
                <a:effectLst>
                  <a:outerShdw blurRad="38100" dist="19050" dir="2700000" algn="tl" rotWithShape="0">
                    <a:schemeClr val="dk1">
                      <a:alpha val="40000"/>
                    </a:schemeClr>
                  </a:outerShdw>
                </a:effectLst>
              </a:endParaRPr>
            </a:p>
            <a:p>
              <a:pPr lvl="2"/>
              <a:r>
                <a:rPr kumimoji="1" lang="en-US" altLang="ja-JP" sz="1600" b="1" dirty="0" smtClean="0">
                  <a:ln w="0"/>
                  <a:solidFill>
                    <a:schemeClr val="tx1"/>
                  </a:solidFill>
                  <a:effectLst>
                    <a:outerShdw blurRad="38100" dist="19050" dir="2700000" algn="tl" rotWithShape="0">
                      <a:schemeClr val="dk1">
                        <a:alpha val="40000"/>
                      </a:schemeClr>
                    </a:outerShdw>
                  </a:effectLst>
                </a:rPr>
                <a:t>:Adobe Premiere pro 2020</a:t>
              </a:r>
              <a:endParaRPr kumimoji="1" lang="ja-JP" altLang="en-US" sz="1600" b="1" dirty="0" smtClean="0">
                <a:ln w="0"/>
                <a:solidFill>
                  <a:schemeClr val="tx1"/>
                </a:solidFill>
                <a:effectLst>
                  <a:outerShdw blurRad="38100" dist="19050" dir="2700000" algn="tl" rotWithShape="0">
                    <a:schemeClr val="dk1">
                      <a:alpha val="40000"/>
                    </a:schemeClr>
                  </a:outerShdw>
                </a:effectLst>
              </a:endParaRPr>
            </a:p>
          </p:txBody>
        </p:sp>
        <p:pic>
          <p:nvPicPr>
            <p:cNvPr id="13" name="図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9910" y="8174954"/>
              <a:ext cx="661829" cy="623793"/>
            </a:xfrm>
            <a:prstGeom prst="rect">
              <a:avLst/>
            </a:prstGeom>
          </p:spPr>
        </p:pic>
        <p:pic>
          <p:nvPicPr>
            <p:cNvPr id="5" name="図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9910" y="7258897"/>
              <a:ext cx="656232" cy="613059"/>
            </a:xfrm>
            <a:prstGeom prst="rect">
              <a:avLst/>
            </a:prstGeom>
          </p:spPr>
        </p:pic>
        <p:pic>
          <p:nvPicPr>
            <p:cNvPr id="8" name="図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39910" y="6216037"/>
              <a:ext cx="659270" cy="646085"/>
            </a:xfrm>
            <a:prstGeom prst="rect">
              <a:avLst/>
            </a:prstGeom>
          </p:spPr>
        </p:pic>
      </p:grpSp>
      <p:sp>
        <p:nvSpPr>
          <p:cNvPr id="16" name="テキスト ボックス 15"/>
          <p:cNvSpPr txBox="1"/>
          <p:nvPr/>
        </p:nvSpPr>
        <p:spPr>
          <a:xfrm>
            <a:off x="0" y="5325341"/>
            <a:ext cx="2281307" cy="7110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none" lIns="91440" tIns="45720" rIns="91440" bIns="45720" rtlCol="0" anchor="ctr">
            <a:normAutofit/>
          </a:bodyPr>
          <a:lstStyle/>
          <a:p>
            <a:pPr marL="0" indent="0" algn="ctr">
              <a:buNone/>
            </a:pPr>
            <a:r>
              <a:rPr lang="ja-JP" altLang="en-US" sz="2800" b="1" dirty="0">
                <a:ln w="0"/>
                <a:solidFill>
                  <a:srgbClr val="FFFF00"/>
                </a:solidFill>
                <a:effectLst>
                  <a:outerShdw blurRad="38100" dist="19050" dir="2700000" algn="tl" rotWithShape="0">
                    <a:schemeClr val="dk1">
                      <a:alpha val="40000"/>
                    </a:schemeClr>
                  </a:outerShdw>
                </a:effectLst>
              </a:rPr>
              <a:t>使用</a:t>
            </a:r>
            <a:r>
              <a:rPr lang="ja-JP" altLang="en-US" sz="2800" b="1" dirty="0" smtClean="0">
                <a:ln w="0"/>
                <a:solidFill>
                  <a:srgbClr val="FFFF00"/>
                </a:solidFill>
                <a:effectLst>
                  <a:outerShdw blurRad="38100" dist="19050" dir="2700000" algn="tl" rotWithShape="0">
                    <a:schemeClr val="dk1">
                      <a:alpha val="40000"/>
                    </a:schemeClr>
                  </a:outerShdw>
                </a:effectLst>
              </a:rPr>
              <a:t>ツール</a:t>
            </a:r>
            <a:endParaRPr lang="en-US" altLang="ja-JP" sz="2800" b="1" dirty="0" smtClean="0">
              <a:ln w="0"/>
              <a:solidFill>
                <a:srgbClr val="FFFF00"/>
              </a:solidFill>
              <a:effectLst>
                <a:outerShdw blurRad="38100" dist="19050" dir="2700000" algn="tl" rotWithShape="0">
                  <a:schemeClr val="dk1">
                    <a:alpha val="40000"/>
                  </a:schemeClr>
                </a:outerShdw>
              </a:effectLst>
            </a:endParaRPr>
          </a:p>
        </p:txBody>
      </p:sp>
      <p:sp>
        <p:nvSpPr>
          <p:cNvPr id="18" name="テキスト ボックス 17"/>
          <p:cNvSpPr txBox="1"/>
          <p:nvPr/>
        </p:nvSpPr>
        <p:spPr>
          <a:xfrm>
            <a:off x="0" y="4334580"/>
            <a:ext cx="6858000" cy="106792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none" lIns="91440" tIns="45720" rIns="91440" bIns="45720" rtlCol="0" anchor="ctr">
            <a:normAutofit/>
          </a:bodyPr>
          <a:lstStyle/>
          <a:p>
            <a:pPr marL="0" indent="0">
              <a:buNone/>
            </a:pPr>
            <a:r>
              <a:rPr kumimoji="1" lang="ja-JP" altLang="en-US" sz="2000" b="1" spc="50" dirty="0" smtClean="0">
                <a:ln w="9525" cmpd="sng">
                  <a:solidFill>
                    <a:schemeClr val="accent1"/>
                  </a:solidFill>
                  <a:prstDash val="solid"/>
                </a:ln>
                <a:solidFill>
                  <a:srgbClr val="70AD47">
                    <a:tint val="1000"/>
                  </a:srgbClr>
                </a:solidFill>
                <a:effectLst>
                  <a:glow rad="38100">
                    <a:schemeClr val="accent1">
                      <a:alpha val="40000"/>
                    </a:schemeClr>
                  </a:glow>
                </a:effectLst>
              </a:rPr>
              <a:t>ひとこと</a:t>
            </a:r>
            <a:endParaRPr kumimoji="1" lang="en-US" altLang="ja-JP" sz="2000" b="1" spc="50" dirty="0" smtClean="0">
              <a:ln w="9525" cmpd="sng">
                <a:solidFill>
                  <a:schemeClr val="accent1"/>
                </a:solidFill>
                <a:prstDash val="solid"/>
              </a:ln>
              <a:solidFill>
                <a:srgbClr val="70AD47">
                  <a:tint val="1000"/>
                </a:srgbClr>
              </a:solidFill>
              <a:effectLst>
                <a:glow rad="38100">
                  <a:schemeClr val="accent1">
                    <a:alpha val="40000"/>
                  </a:schemeClr>
                </a:glow>
              </a:effectLst>
            </a:endParaRPr>
          </a:p>
          <a:p>
            <a:pPr marL="0" indent="0">
              <a:buNone/>
            </a:pPr>
            <a:r>
              <a:rPr lang="ja-JP" altLang="en-US" sz="2000" b="1" spc="50" dirty="0" smtClean="0">
                <a:ln w="9525" cmpd="sng">
                  <a:solidFill>
                    <a:schemeClr val="accent1"/>
                  </a:solidFill>
                  <a:prstDash val="solid"/>
                </a:ln>
                <a:solidFill>
                  <a:srgbClr val="70AD47">
                    <a:tint val="1000"/>
                  </a:srgbClr>
                </a:solidFill>
                <a:effectLst>
                  <a:glow rad="38100">
                    <a:schemeClr val="accent1">
                      <a:alpha val="40000"/>
                    </a:schemeClr>
                  </a:glow>
                </a:effectLst>
              </a:rPr>
              <a:t>「最近、</a:t>
            </a:r>
            <a:r>
              <a:rPr lang="en-US" altLang="ja-JP" sz="2000" b="1" spc="50" dirty="0" smtClean="0">
                <a:ln w="9525" cmpd="sng">
                  <a:solidFill>
                    <a:schemeClr val="accent1"/>
                  </a:solidFill>
                  <a:prstDash val="solid"/>
                </a:ln>
                <a:solidFill>
                  <a:srgbClr val="70AD47">
                    <a:tint val="1000"/>
                  </a:srgbClr>
                </a:solidFill>
                <a:effectLst>
                  <a:glow rad="38100">
                    <a:schemeClr val="accent1">
                      <a:alpha val="40000"/>
                    </a:schemeClr>
                  </a:glow>
                </a:effectLst>
              </a:rPr>
              <a:t>『</a:t>
            </a:r>
            <a:r>
              <a:rPr lang="ja-JP" altLang="en-US" sz="2000" b="1" spc="50" dirty="0" smtClean="0">
                <a:ln w="9525" cmpd="sng">
                  <a:solidFill>
                    <a:schemeClr val="accent1"/>
                  </a:solidFill>
                  <a:prstDash val="solid"/>
                </a:ln>
                <a:solidFill>
                  <a:srgbClr val="70AD47">
                    <a:tint val="1000"/>
                  </a:srgbClr>
                </a:solidFill>
                <a:effectLst>
                  <a:glow rad="38100">
                    <a:schemeClr val="accent1">
                      <a:alpha val="40000"/>
                    </a:schemeClr>
                  </a:glow>
                </a:effectLst>
              </a:rPr>
              <a:t>ゼルダの伝説 </a:t>
            </a:r>
            <a:r>
              <a:rPr lang="en-US" altLang="ja-JP" sz="20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BotW</a:t>
            </a:r>
            <a:r>
              <a:rPr lang="en-US" altLang="ja-JP" sz="2000" b="1" spc="50" dirty="0" smtClean="0">
                <a:ln w="9525" cmpd="sng">
                  <a:solidFill>
                    <a:schemeClr val="accent1"/>
                  </a:solidFill>
                  <a:prstDash val="solid"/>
                </a:ln>
                <a:solidFill>
                  <a:srgbClr val="70AD47">
                    <a:tint val="1000"/>
                  </a:srgbClr>
                </a:solidFill>
                <a:effectLst>
                  <a:glow rad="38100">
                    <a:schemeClr val="accent1">
                      <a:alpha val="40000"/>
                    </a:schemeClr>
                  </a:glow>
                </a:effectLst>
              </a:rPr>
              <a:t>』</a:t>
            </a:r>
            <a:r>
              <a:rPr lang="ja-JP" altLang="en-US" sz="2000" b="1" spc="50" dirty="0" smtClean="0">
                <a:ln w="9525" cmpd="sng">
                  <a:solidFill>
                    <a:schemeClr val="accent1"/>
                  </a:solidFill>
                  <a:prstDash val="solid"/>
                </a:ln>
                <a:solidFill>
                  <a:srgbClr val="70AD47">
                    <a:tint val="1000"/>
                  </a:srgbClr>
                </a:solidFill>
                <a:effectLst>
                  <a:glow rad="38100">
                    <a:schemeClr val="accent1">
                      <a:alpha val="40000"/>
                    </a:schemeClr>
                  </a:glow>
                </a:effectLst>
              </a:rPr>
              <a:t>にハマってます。」</a:t>
            </a:r>
            <a:endParaRPr kumimoji="1" lang="en-US" altLang="ja-JP" sz="2000" b="1" spc="50" dirty="0" smtClean="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19" name="図 18"/>
          <p:cNvPicPr>
            <a:picLocks noChangeAspect="1"/>
          </p:cNvPicPr>
          <p:nvPr/>
        </p:nvPicPr>
        <p:blipFill rotWithShape="1">
          <a:blip r:embed="rId9" cstate="print">
            <a:extLst>
              <a:ext uri="{28A0092B-C50C-407E-A947-70E740481C1C}">
                <a14:useLocalDpi xmlns:a14="http://schemas.microsoft.com/office/drawing/2010/main" val="0"/>
              </a:ext>
            </a:extLst>
          </a:blip>
          <a:srcRect l="24036" r="17402"/>
          <a:stretch/>
        </p:blipFill>
        <p:spPr>
          <a:xfrm rot="16200000">
            <a:off x="4144442" y="1684417"/>
            <a:ext cx="2755661" cy="235275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テキスト ボックス 2"/>
          <p:cNvSpPr txBox="1"/>
          <p:nvPr/>
        </p:nvSpPr>
        <p:spPr>
          <a:xfrm>
            <a:off x="14541" y="1496233"/>
            <a:ext cx="4316812" cy="26850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none" lIns="91440" tIns="45720" rIns="91440" bIns="45720" rtlCol="0" anchor="ctr">
            <a:normAutofit fontScale="92500" lnSpcReduction="10000"/>
          </a:bodyPr>
          <a:lstStyle/>
          <a:p>
            <a:pPr marL="0" indent="0">
              <a:buNone/>
            </a:pPr>
            <a:r>
              <a:rPr lang="ja-JP" alt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名前</a:t>
            </a:r>
            <a:r>
              <a:rPr lang="en-US" altLang="ja-JP"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kumimoji="1" lang="ja-JP" altLang="en-US"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堀合 稀</a:t>
            </a:r>
            <a:r>
              <a:rPr kumimoji="1" lang="en-US" altLang="ja-JP"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kumimoji="1" lang="ja-JP" altLang="en-US"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ほりあい まれ</a:t>
            </a:r>
            <a:r>
              <a:rPr kumimoji="1" lang="en-US" altLang="ja-JP"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a:p>
            <a:pPr marL="0" indent="0">
              <a:buNone/>
            </a:pPr>
            <a:endParaRPr kumimoji="1" lang="en-US" altLang="ja-JP"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ja-JP" alt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生年</a:t>
            </a:r>
            <a:r>
              <a:rPr lang="ja-JP" altLang="en-US"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月日：</a:t>
            </a:r>
            <a:r>
              <a:rPr lang="en-US" altLang="ja-JP"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1994</a:t>
            </a:r>
            <a:r>
              <a:rPr lang="ja-JP" altLang="en-US"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年</a:t>
            </a:r>
            <a:r>
              <a:rPr lang="en-US" altLang="ja-JP"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2</a:t>
            </a:r>
            <a:r>
              <a:rPr lang="ja-JP" altLang="en-US"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月</a:t>
            </a:r>
            <a:r>
              <a:rPr lang="en-US" altLang="ja-JP"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22</a:t>
            </a:r>
            <a:r>
              <a:rPr lang="ja-JP" altLang="en-US"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日</a:t>
            </a:r>
            <a:endParaRPr lang="en-US" altLang="ja-JP"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endParaRPr lang="en-US" altLang="ja-JP"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ja-JP" altLang="en-US"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出身地：北海道</a:t>
            </a:r>
            <a:endParaRPr lang="en-US" altLang="ja-JP"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endParaRPr lang="en-US" altLang="ja-JP"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kumimoji="1" lang="ja-JP" altLang="en-US"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趣味：カラオケ、遊戯王</a:t>
            </a:r>
            <a:r>
              <a:rPr kumimoji="1" lang="en-US" altLang="ja-JP"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OCG</a:t>
            </a:r>
          </a:p>
          <a:p>
            <a:pPr marL="0" indent="0">
              <a:buNone/>
            </a:pPr>
            <a:endParaRPr lang="en-US" altLang="ja-JP"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kumimoji="1" lang="ja-JP" altLang="en-US"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好きなゲーム：</a:t>
            </a:r>
            <a:r>
              <a:rPr kumimoji="1" lang="en-US" altLang="ja-JP"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RPG</a:t>
            </a:r>
            <a:r>
              <a:rPr kumimoji="1" lang="ja-JP" altLang="en-US" sz="2000" b="1" dirty="0" err="1"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t>
            </a:r>
            <a:r>
              <a:rPr kumimoji="1" lang="ja-JP" altLang="en-US"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謎解きパズル系</a:t>
            </a:r>
            <a:endParaRPr kumimoji="1" lang="en-US" altLang="ja-JP"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3231317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524003" y="1524000"/>
            <a:ext cx="9906003" cy="6857999"/>
          </a:xfrm>
          <a:prstGeom prst="rect">
            <a:avLst/>
          </a:prstGeom>
        </p:spPr>
      </p:pic>
      <p:pic>
        <p:nvPicPr>
          <p:cNvPr id="12" name="コンテンツ プレースホルダー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2708" y="3002452"/>
            <a:ext cx="4207631" cy="23667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タイトル 1"/>
          <p:cNvSpPr>
            <a:spLocks noGrp="1"/>
          </p:cNvSpPr>
          <p:nvPr>
            <p:ph type="title"/>
          </p:nvPr>
        </p:nvSpPr>
        <p:spPr>
          <a:xfrm>
            <a:off x="471488" y="139098"/>
            <a:ext cx="5915025" cy="737724"/>
          </a:xfrm>
        </p:spPr>
        <p:style>
          <a:lnRef idx="3">
            <a:schemeClr val="lt1"/>
          </a:lnRef>
          <a:fillRef idx="1">
            <a:schemeClr val="accent2"/>
          </a:fillRef>
          <a:effectRef idx="1">
            <a:schemeClr val="accent2"/>
          </a:effectRef>
          <a:fontRef idx="minor">
            <a:schemeClr val="lt1"/>
          </a:fontRef>
        </p:style>
        <p:txBody>
          <a:bodyPr>
            <a:normAutofit/>
          </a:bodyPr>
          <a:lstStyle/>
          <a:p>
            <a:pPr algn="ctr"/>
            <a:r>
              <a:rPr kumimoji="1" lang="ja-JP" altLang="en-US" sz="4400" dirty="0" smtClean="0">
                <a:ln w="9525">
                  <a:solidFill>
                    <a:schemeClr val="bg1"/>
                  </a:solidFill>
                  <a:prstDash val="solid"/>
                </a:ln>
                <a:effectLst>
                  <a:outerShdw blurRad="12700" dist="38100" dir="2700000" algn="tl" rotWithShape="0">
                    <a:schemeClr val="bg1">
                      <a:lumMod val="50000"/>
                    </a:schemeClr>
                  </a:outerShdw>
                </a:effectLst>
              </a:rPr>
              <a:t>イベントへの参加</a:t>
            </a:r>
            <a:endParaRPr kumimoji="1" lang="ja-JP" altLang="en-US" sz="4400" dirty="0">
              <a:ln w="9525">
                <a:solidFill>
                  <a:schemeClr val="bg1"/>
                </a:solidFill>
                <a:prstDash val="solid"/>
              </a:ln>
              <a:effectLst>
                <a:outerShdw blurRad="12700" dist="38100" dir="2700000" algn="tl" rotWithShape="0">
                  <a:schemeClr val="bg1">
                    <a:lumMod val="50000"/>
                  </a:schemeClr>
                </a:outerShdw>
              </a:effectLst>
            </a:endParaRPr>
          </a:p>
        </p:txBody>
      </p:sp>
      <p:sp>
        <p:nvSpPr>
          <p:cNvPr id="4" name="タイトル 1"/>
          <p:cNvSpPr txBox="1">
            <a:spLocks/>
          </p:cNvSpPr>
          <p:nvPr/>
        </p:nvSpPr>
        <p:spPr>
          <a:xfrm>
            <a:off x="1626212" y="966671"/>
            <a:ext cx="3329803" cy="728187"/>
          </a:xfrm>
          <a:prstGeom prst="rect">
            <a:avLst/>
          </a:prstGeom>
        </p:spPr>
        <p:style>
          <a:lnRef idx="3">
            <a:schemeClr val="lt1"/>
          </a:lnRef>
          <a:fillRef idx="1">
            <a:schemeClr val="accent4"/>
          </a:fillRef>
          <a:effectRef idx="1">
            <a:schemeClr val="accent4"/>
          </a:effectRef>
          <a:fontRef idx="minor">
            <a:schemeClr val="lt1"/>
          </a:fontRef>
        </p:style>
        <p:txBody>
          <a:bodyPr vert="horz" lIns="91440" tIns="45720" rIns="91440" bIns="45720" rtlCol="0" anchor="ctr">
            <a:normAutofit/>
          </a:bodyPr>
          <a:lst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a:lstStyle>
          <a:p>
            <a:r>
              <a:rPr lang="ja-JP" alt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ゲーム制作作品発表会</a:t>
            </a:r>
          </a:p>
        </p:txBody>
      </p:sp>
      <p:sp>
        <p:nvSpPr>
          <p:cNvPr id="5" name="テキスト ボックス 4"/>
          <p:cNvSpPr txBox="1"/>
          <p:nvPr/>
        </p:nvSpPr>
        <p:spPr>
          <a:xfrm>
            <a:off x="0" y="9372017"/>
            <a:ext cx="585417" cy="523220"/>
          </a:xfrm>
          <a:prstGeom prst="rect">
            <a:avLst/>
          </a:prstGeom>
          <a:noFill/>
        </p:spPr>
        <p:txBody>
          <a:bodyPr wrap="none" rtlCol="0">
            <a:spAutoFit/>
          </a:bodyPr>
          <a:lstStyle/>
          <a:p>
            <a:r>
              <a:rPr lang="en-US" altLang="ja-JP" sz="2800" dirty="0" smtClean="0"/>
              <a:t>19</a:t>
            </a:r>
            <a:endParaRPr kumimoji="1" lang="ja-JP" altLang="en-US" sz="2800" dirty="0"/>
          </a:p>
        </p:txBody>
      </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0436" y="1179743"/>
            <a:ext cx="3960803" cy="2227952"/>
          </a:xfrm>
          <a:prstGeom prst="rect">
            <a:avLst/>
          </a:prstGeom>
        </p:spPr>
      </p:pic>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7892" y="6747851"/>
            <a:ext cx="4165673" cy="2343191"/>
          </a:xfrm>
          <a:prstGeom prst="rect">
            <a:avLst/>
          </a:prstGeom>
        </p:spPr>
      </p:pic>
      <p:pic>
        <p:nvPicPr>
          <p:cNvPr id="8" name="図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62576" y="7119897"/>
            <a:ext cx="4238170" cy="23839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四角形吹き出し 9"/>
          <p:cNvSpPr/>
          <p:nvPr/>
        </p:nvSpPr>
        <p:spPr>
          <a:xfrm rot="303404">
            <a:off x="2432448" y="1926757"/>
            <a:ext cx="4193769" cy="1178660"/>
          </a:xfrm>
          <a:prstGeom prst="wedgeRectCallout">
            <a:avLst>
              <a:gd name="adj1" fmla="val -38124"/>
              <a:gd name="adj2" fmla="val 86199"/>
            </a:avLst>
          </a:prstGeom>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smtClean="0"/>
              <a:t>個人制作作品の発表として同級生や　先輩方にプレイしていただきました！</a:t>
            </a:r>
            <a:endParaRPr kumimoji="1" lang="ja-JP" altLang="en-US" dirty="0"/>
          </a:p>
        </p:txBody>
      </p:sp>
      <p:sp>
        <p:nvSpPr>
          <p:cNvPr id="11" name="四角形吹き出し 10"/>
          <p:cNvSpPr/>
          <p:nvPr/>
        </p:nvSpPr>
        <p:spPr>
          <a:xfrm rot="21097745">
            <a:off x="353744" y="5828573"/>
            <a:ext cx="4648040" cy="1178660"/>
          </a:xfrm>
          <a:prstGeom prst="wedgeRectCallout">
            <a:avLst>
              <a:gd name="adj1" fmla="val -10771"/>
              <a:gd name="adj2" fmla="val 93000"/>
            </a:avLst>
          </a:prstGeom>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smtClean="0"/>
              <a:t>実際にプレイした評価をその場でして　　いただき、生の声で自分の制作作品を　　　プレイした感想を聞くことが出来ました！</a:t>
            </a:r>
            <a:endParaRPr kumimoji="1" lang="ja-JP" altLang="en-US" dirty="0"/>
          </a:p>
        </p:txBody>
      </p:sp>
      <p:sp>
        <p:nvSpPr>
          <p:cNvPr id="14" name="正方形/長方形 13"/>
          <p:cNvSpPr/>
          <p:nvPr/>
        </p:nvSpPr>
        <p:spPr>
          <a:xfrm>
            <a:off x="4125537" y="4185848"/>
            <a:ext cx="2504943" cy="1100920"/>
          </a:xfrm>
          <a:prstGeom prst="rect">
            <a:avLst/>
          </a:prstGeom>
          <a:ln w="381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dirty="0" smtClean="0"/>
              <a:t>それぞれのブース間で</a:t>
            </a:r>
            <a:endParaRPr kumimoji="1" lang="en-US" altLang="ja-JP" dirty="0" smtClean="0"/>
          </a:p>
          <a:p>
            <a:pPr algn="ctr"/>
            <a:r>
              <a:rPr kumimoji="1" lang="ja-JP" altLang="en-US" dirty="0" smtClean="0"/>
              <a:t>距離を取り、</a:t>
            </a:r>
            <a:endParaRPr kumimoji="1" lang="en-US" altLang="ja-JP" dirty="0" smtClean="0"/>
          </a:p>
          <a:p>
            <a:pPr algn="ctr"/>
            <a:r>
              <a:rPr kumimoji="1" lang="ja-JP" altLang="en-US" dirty="0" smtClean="0"/>
              <a:t>コロナ環境にも配慮</a:t>
            </a:r>
            <a:endParaRPr kumimoji="1" lang="ja-JP" altLang="en-US" dirty="0"/>
          </a:p>
        </p:txBody>
      </p:sp>
    </p:spTree>
    <p:extLst>
      <p:ext uri="{BB962C8B-B14F-4D97-AF65-F5344CB8AC3E}">
        <p14:creationId xmlns:p14="http://schemas.microsoft.com/office/powerpoint/2010/main" val="6229829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524003" y="1524000"/>
            <a:ext cx="9906003" cy="6857999"/>
          </a:xfrm>
          <a:prstGeom prst="rect">
            <a:avLst/>
          </a:prstGeom>
        </p:spPr>
      </p:pic>
      <p:sp>
        <p:nvSpPr>
          <p:cNvPr id="5" name="テキスト ボックス 4"/>
          <p:cNvSpPr txBox="1"/>
          <p:nvPr/>
        </p:nvSpPr>
        <p:spPr>
          <a:xfrm>
            <a:off x="6272582" y="9382780"/>
            <a:ext cx="585417" cy="523220"/>
          </a:xfrm>
          <a:prstGeom prst="rect">
            <a:avLst/>
          </a:prstGeom>
          <a:noFill/>
        </p:spPr>
        <p:txBody>
          <a:bodyPr wrap="none" rtlCol="0">
            <a:spAutoFit/>
          </a:bodyPr>
          <a:lstStyle/>
          <a:p>
            <a:r>
              <a:rPr lang="en-US" altLang="ja-JP" sz="2800" dirty="0" smtClean="0"/>
              <a:t>20</a:t>
            </a:r>
            <a:endParaRPr kumimoji="1" lang="ja-JP" altLang="en-US" sz="2800" dirty="0"/>
          </a:p>
        </p:txBody>
      </p:sp>
      <p:sp>
        <p:nvSpPr>
          <p:cNvPr id="7" name="タイトル 6"/>
          <p:cNvSpPr>
            <a:spLocks noGrp="1"/>
          </p:cNvSpPr>
          <p:nvPr>
            <p:ph type="title"/>
          </p:nvPr>
        </p:nvSpPr>
        <p:spPr>
          <a:xfrm>
            <a:off x="-6480457" y="293616"/>
            <a:ext cx="5915025" cy="1914702"/>
          </a:xfrm>
        </p:spPr>
        <p:txBody>
          <a:bodyPr/>
          <a:lstStyle/>
          <a:p>
            <a:endParaRPr kumimoji="1" lang="ja-JP" altLang="en-US" dirty="0"/>
          </a:p>
        </p:txBody>
      </p:sp>
      <p:pic>
        <p:nvPicPr>
          <p:cNvPr id="8" name="コンテンツ プレースホルダー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500444" y="5150293"/>
            <a:ext cx="5915025" cy="3327201"/>
          </a:xfrm>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5879" y="6950309"/>
            <a:ext cx="4108538" cy="2311053"/>
          </a:xfrm>
          <a:prstGeom prst="rect">
            <a:avLst/>
          </a:prstGeom>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844" y="6299669"/>
            <a:ext cx="3871689" cy="2177825"/>
          </a:xfrm>
          <a:prstGeom prst="rect">
            <a:avLst/>
          </a:prstGeom>
        </p:spPr>
      </p:pic>
      <p:pic>
        <p:nvPicPr>
          <p:cNvPr id="12" name="図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33485" y="7672271"/>
            <a:ext cx="3639097" cy="2046992"/>
          </a:xfrm>
          <a:prstGeom prst="rect">
            <a:avLst/>
          </a:prstGeom>
        </p:spPr>
      </p:pic>
      <p:pic>
        <p:nvPicPr>
          <p:cNvPr id="14" name="図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653" y="293616"/>
            <a:ext cx="3960803" cy="22279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図 10"/>
          <p:cNvPicPr>
            <a:picLocks noChangeAspect="1"/>
          </p:cNvPicPr>
          <p:nvPr/>
        </p:nvPicPr>
        <p:blipFill rotWithShape="1">
          <a:blip r:embed="rId8" cstate="print">
            <a:extLst>
              <a:ext uri="{28A0092B-C50C-407E-A947-70E740481C1C}">
                <a14:useLocalDpi xmlns:a14="http://schemas.microsoft.com/office/drawing/2010/main" val="0"/>
              </a:ext>
            </a:extLst>
          </a:blip>
          <a:srcRect r="35456"/>
          <a:stretch/>
        </p:blipFill>
        <p:spPr>
          <a:xfrm>
            <a:off x="4210540" y="868639"/>
            <a:ext cx="2490374" cy="2170360"/>
          </a:xfrm>
          <a:prstGeom prst="rect">
            <a:avLst/>
          </a:prstGeom>
        </p:spPr>
      </p:pic>
      <p:pic>
        <p:nvPicPr>
          <p:cNvPr id="18" name="図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091" y="6299669"/>
            <a:ext cx="3871689" cy="2177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図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07732" y="7672271"/>
            <a:ext cx="3639097" cy="20469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図 19"/>
          <p:cNvPicPr>
            <a:picLocks noChangeAspect="1"/>
          </p:cNvPicPr>
          <p:nvPr/>
        </p:nvPicPr>
        <p:blipFill rotWithShape="1">
          <a:blip r:embed="rId8" cstate="print">
            <a:extLst>
              <a:ext uri="{28A0092B-C50C-407E-A947-70E740481C1C}">
                <a14:useLocalDpi xmlns:a14="http://schemas.microsoft.com/office/drawing/2010/main" val="0"/>
              </a:ext>
            </a:extLst>
          </a:blip>
          <a:srcRect r="35456"/>
          <a:stretch/>
        </p:blipFill>
        <p:spPr>
          <a:xfrm>
            <a:off x="4184787" y="868639"/>
            <a:ext cx="2490374" cy="21703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円形吹き出し 12"/>
          <p:cNvSpPr/>
          <p:nvPr/>
        </p:nvSpPr>
        <p:spPr>
          <a:xfrm rot="495797">
            <a:off x="2011365" y="5766904"/>
            <a:ext cx="4741100" cy="1811056"/>
          </a:xfrm>
          <a:prstGeom prst="wedgeEllipseCallout">
            <a:avLst>
              <a:gd name="adj1" fmla="val -11755"/>
              <a:gd name="adj2" fmla="val 47975"/>
            </a:avLst>
          </a:prstGeom>
          <a:ln w="38100">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400" dirty="0" smtClean="0"/>
              <a:t>評価シートでも感想をいただきました！</a:t>
            </a:r>
            <a:endParaRPr kumimoji="1" lang="ja-JP" altLang="en-US" sz="2400" dirty="0"/>
          </a:p>
        </p:txBody>
      </p:sp>
      <p:sp>
        <p:nvSpPr>
          <p:cNvPr id="15" name="正方形/長方形 14"/>
          <p:cNvSpPr/>
          <p:nvPr/>
        </p:nvSpPr>
        <p:spPr>
          <a:xfrm rot="21297864">
            <a:off x="514761" y="2803745"/>
            <a:ext cx="4237446" cy="2628725"/>
          </a:xfrm>
          <a:prstGeom prst="rect">
            <a:avLst/>
          </a:prstGeom>
          <a:solidFill>
            <a:srgbClr val="FFFF00"/>
          </a:solidFill>
          <a:ln w="381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ja-JP" altLang="en-US" sz="2800" dirty="0" smtClean="0">
                <a:ln w="0"/>
                <a:solidFill>
                  <a:schemeClr val="tx1"/>
                </a:solidFill>
                <a:effectLst>
                  <a:outerShdw blurRad="38100" dist="19050" dir="2700000" algn="tl" rotWithShape="0">
                    <a:schemeClr val="dk1">
                      <a:alpha val="40000"/>
                    </a:schemeClr>
                  </a:outerShdw>
                </a:effectLst>
              </a:rPr>
              <a:t>直接評価を聞くことで、　自分の成長できた点、　　不十分な点を知ることが出来て、とても有意義なイベントでした！</a:t>
            </a:r>
            <a:endParaRPr kumimoji="1" lang="ja-JP" altLang="en-US" sz="2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28012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524003" y="1524000"/>
            <a:ext cx="9906003" cy="6857999"/>
          </a:xfrm>
          <a:prstGeom prst="rect">
            <a:avLst/>
          </a:prstGeom>
        </p:spPr>
      </p:pic>
      <p:pic>
        <p:nvPicPr>
          <p:cNvPr id="9" name="コンテンツ プレースホルダー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95714" y="5323517"/>
            <a:ext cx="4425764" cy="2489492"/>
          </a:xfrm>
        </p:spPr>
      </p:pic>
      <p:sp>
        <p:nvSpPr>
          <p:cNvPr id="4" name="タイトル 1"/>
          <p:cNvSpPr txBox="1">
            <a:spLocks/>
          </p:cNvSpPr>
          <p:nvPr/>
        </p:nvSpPr>
        <p:spPr>
          <a:xfrm>
            <a:off x="-5794117" y="3593727"/>
            <a:ext cx="5915025" cy="728187"/>
          </a:xfrm>
          <a:prstGeom prst="rect">
            <a:avLst/>
          </a:prstGeom>
        </p:spPr>
        <p:txBody>
          <a:bodyPr vert="horz" lIns="91440" tIns="45720" rIns="91440" bIns="45720" rtlCol="0" anchor="ctr">
            <a:normAutofit/>
          </a:bodyPr>
          <a:lst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a:lstStyle>
          <a:p>
            <a:r>
              <a:rPr lang="ja-JP" altLang="en-US" dirty="0" smtClean="0"/>
              <a:t>情ビキャラバン（学校内ゲーム大会）</a:t>
            </a:r>
          </a:p>
        </p:txBody>
      </p:sp>
      <p:sp>
        <p:nvSpPr>
          <p:cNvPr id="5" name="テキスト ボックス 4"/>
          <p:cNvSpPr txBox="1"/>
          <p:nvPr/>
        </p:nvSpPr>
        <p:spPr>
          <a:xfrm>
            <a:off x="0" y="9372017"/>
            <a:ext cx="585417" cy="523220"/>
          </a:xfrm>
          <a:prstGeom prst="rect">
            <a:avLst/>
          </a:prstGeom>
          <a:noFill/>
        </p:spPr>
        <p:txBody>
          <a:bodyPr wrap="none" rtlCol="0">
            <a:spAutoFit/>
          </a:bodyPr>
          <a:lstStyle/>
          <a:p>
            <a:r>
              <a:rPr lang="en-US" altLang="ja-JP" sz="2800" dirty="0" smtClean="0"/>
              <a:t>21</a:t>
            </a:r>
            <a:endParaRPr kumimoji="1" lang="ja-JP" altLang="en-US" sz="2800" dirty="0"/>
          </a:p>
        </p:txBody>
      </p:sp>
      <p:sp>
        <p:nvSpPr>
          <p:cNvPr id="7" name="タイトル 6"/>
          <p:cNvSpPr>
            <a:spLocks noGrp="1"/>
          </p:cNvSpPr>
          <p:nvPr>
            <p:ph type="title"/>
          </p:nvPr>
        </p:nvSpPr>
        <p:spPr>
          <a:xfrm>
            <a:off x="-6386513" y="1516487"/>
            <a:ext cx="5915025" cy="1914702"/>
          </a:xfrm>
        </p:spPr>
        <p:txBody>
          <a:bodyPr/>
          <a:lstStyle/>
          <a:p>
            <a:endParaRPr kumimoji="1" lang="ja-JP" altLang="en-US" dirty="0"/>
          </a:p>
        </p:txBody>
      </p:sp>
      <p:sp>
        <p:nvSpPr>
          <p:cNvPr id="8" name="タイトル 1"/>
          <p:cNvSpPr txBox="1">
            <a:spLocks/>
          </p:cNvSpPr>
          <p:nvPr/>
        </p:nvSpPr>
        <p:spPr>
          <a:xfrm>
            <a:off x="292708" y="161998"/>
            <a:ext cx="5549030" cy="728187"/>
          </a:xfrm>
          <a:prstGeom prst="rect">
            <a:avLst/>
          </a:prstGeom>
        </p:spPr>
        <p:style>
          <a:lnRef idx="3">
            <a:schemeClr val="lt1"/>
          </a:lnRef>
          <a:fillRef idx="1">
            <a:schemeClr val="accent4"/>
          </a:fillRef>
          <a:effectRef idx="1">
            <a:schemeClr val="accent4"/>
          </a:effectRef>
          <a:fontRef idx="minor">
            <a:schemeClr val="lt1"/>
          </a:fontRef>
        </p:style>
        <p:txBody>
          <a:bodyPr vert="horz" lIns="91440" tIns="45720" rIns="91440" bIns="45720" rtlCol="0" anchor="ctr">
            <a:normAutofit/>
          </a:bodyPr>
          <a:lst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a:lstStyle>
          <a:p>
            <a:r>
              <a:rPr lang="ja-JP" alt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情ビキャラバン（</a:t>
            </a:r>
            <a:r>
              <a:rPr lang="ja-JP" altLang="en-US"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学</a:t>
            </a:r>
            <a:r>
              <a:rPr lang="ja-JP" alt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校内ゲーム大会）</a:t>
            </a:r>
          </a:p>
        </p:txBody>
      </p:sp>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66188">
            <a:off x="3122964" y="7540003"/>
            <a:ext cx="3278761" cy="18443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2505" y="7113791"/>
            <a:ext cx="3419346" cy="1923382"/>
          </a:xfrm>
          <a:prstGeom prst="rect">
            <a:avLst/>
          </a:prstGeom>
        </p:spPr>
      </p:pic>
      <p:pic>
        <p:nvPicPr>
          <p:cNvPr id="13" name="図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242052">
            <a:off x="393413" y="5772235"/>
            <a:ext cx="3796744" cy="21356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正方形/長方形 13"/>
          <p:cNvSpPr/>
          <p:nvPr/>
        </p:nvSpPr>
        <p:spPr>
          <a:xfrm>
            <a:off x="65758" y="1052186"/>
            <a:ext cx="6726477" cy="1011779"/>
          </a:xfrm>
          <a:prstGeom prst="rect">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ja-JP" altLang="en-US" sz="3200" dirty="0" smtClean="0"/>
              <a:t>格闘やパズルなど様々なジャンルのゲームで開催されました！</a:t>
            </a:r>
            <a:endParaRPr kumimoji="1" lang="ja-JP" altLang="en-US" sz="3200" dirty="0"/>
          </a:p>
        </p:txBody>
      </p:sp>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7517" y="2765840"/>
            <a:ext cx="4238150" cy="23839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正方形/長方形 15"/>
          <p:cNvSpPr/>
          <p:nvPr/>
        </p:nvSpPr>
        <p:spPr>
          <a:xfrm rot="719499">
            <a:off x="2933543" y="5637208"/>
            <a:ext cx="3657600" cy="914400"/>
          </a:xfrm>
          <a:prstGeom prst="rect">
            <a:avLst/>
          </a:prstGeom>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dirty="0" smtClean="0">
                <a:ln w="0"/>
                <a:solidFill>
                  <a:schemeClr val="tx1"/>
                </a:solidFill>
                <a:effectLst>
                  <a:outerShdw blurRad="38100" dist="19050" dir="2700000" algn="tl" rotWithShape="0">
                    <a:schemeClr val="dk1">
                      <a:alpha val="40000"/>
                    </a:schemeClr>
                  </a:outerShdw>
                </a:effectLst>
              </a:rPr>
              <a:t>学年の垣根を越えて交流を深め、時には先生方とも対戦しました！</a:t>
            </a:r>
            <a:endParaRPr kumimoji="1" lang="ja-JP" altLang="en-US" dirty="0">
              <a:ln w="0"/>
              <a:solidFill>
                <a:schemeClr val="tx1"/>
              </a:solidFill>
              <a:effectLst>
                <a:outerShdw blurRad="38100" dist="19050" dir="2700000" algn="tl" rotWithShape="0">
                  <a:schemeClr val="dk1">
                    <a:alpha val="40000"/>
                  </a:schemeClr>
                </a:outerShdw>
              </a:effectLst>
            </a:endParaRPr>
          </a:p>
        </p:txBody>
      </p:sp>
      <p:sp>
        <p:nvSpPr>
          <p:cNvPr id="17" name="正方形/長方形 16"/>
          <p:cNvSpPr/>
          <p:nvPr/>
        </p:nvSpPr>
        <p:spPr>
          <a:xfrm rot="20846727">
            <a:off x="-5647137" y="4643983"/>
            <a:ext cx="3657600" cy="914400"/>
          </a:xfrm>
          <a:prstGeom prst="rect">
            <a:avLst/>
          </a:prstGeom>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ln w="0"/>
              <a:solidFill>
                <a:schemeClr val="tx1"/>
              </a:solidFill>
              <a:effectLst>
                <a:outerShdw blurRad="38100" dist="19050" dir="2700000" algn="tl" rotWithShape="0">
                  <a:schemeClr val="dk1">
                    <a:alpha val="40000"/>
                  </a:schemeClr>
                </a:outerShdw>
              </a:effectLst>
            </a:endParaRPr>
          </a:p>
        </p:txBody>
      </p:sp>
      <p:sp>
        <p:nvSpPr>
          <p:cNvPr id="18" name="四角形吹き出し 17"/>
          <p:cNvSpPr/>
          <p:nvPr/>
        </p:nvSpPr>
        <p:spPr>
          <a:xfrm rot="21046217">
            <a:off x="365772" y="2732920"/>
            <a:ext cx="3315328" cy="1178660"/>
          </a:xfrm>
          <a:prstGeom prst="wedgeRectCallout">
            <a:avLst>
              <a:gd name="adj1" fmla="val 95735"/>
              <a:gd name="adj2" fmla="val 78212"/>
            </a:avLst>
          </a:prstGeom>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dirty="0" smtClean="0">
                <a:ln w="0"/>
                <a:solidFill>
                  <a:schemeClr val="tx1"/>
                </a:solidFill>
                <a:effectLst>
                  <a:outerShdw blurRad="38100" dist="19050" dir="2700000" algn="tl" rotWithShape="0">
                    <a:schemeClr val="dk1">
                      <a:alpha val="40000"/>
                    </a:schemeClr>
                  </a:outerShdw>
                </a:effectLst>
              </a:rPr>
              <a:t>大会前には優勝を目指して、　　　　勉強の合間を使って　　　学校で練習しました！</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465463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1524003" y="1524002"/>
            <a:ext cx="9906003" cy="6857999"/>
          </a:xfrm>
        </p:spPr>
      </p:pic>
      <p:sp>
        <p:nvSpPr>
          <p:cNvPr id="2" name="タイトル 1"/>
          <p:cNvSpPr>
            <a:spLocks noGrp="1"/>
          </p:cNvSpPr>
          <p:nvPr>
            <p:ph type="title"/>
          </p:nvPr>
        </p:nvSpPr>
        <p:spPr>
          <a:xfrm>
            <a:off x="-6079624" y="527404"/>
            <a:ext cx="5915025" cy="1038349"/>
          </a:xfrm>
        </p:spPr>
        <p:txBody>
          <a:bodyPr/>
          <a:lstStyle/>
          <a:p>
            <a:endParaRPr kumimoji="1" lang="ja-JP" altLang="en-US" dirty="0"/>
          </a:p>
        </p:txBody>
      </p:sp>
      <p:sp>
        <p:nvSpPr>
          <p:cNvPr id="4" name="テキスト ボックス 3"/>
          <p:cNvSpPr txBox="1"/>
          <p:nvPr/>
        </p:nvSpPr>
        <p:spPr>
          <a:xfrm>
            <a:off x="6272583" y="9382780"/>
            <a:ext cx="585417" cy="523220"/>
          </a:xfrm>
          <a:prstGeom prst="rect">
            <a:avLst/>
          </a:prstGeom>
          <a:noFill/>
        </p:spPr>
        <p:txBody>
          <a:bodyPr wrap="none" rtlCol="0">
            <a:spAutoFit/>
          </a:bodyPr>
          <a:lstStyle/>
          <a:p>
            <a:r>
              <a:rPr lang="en-US" altLang="ja-JP" sz="2800" dirty="0" smtClean="0"/>
              <a:t>22</a:t>
            </a:r>
            <a:endParaRPr kumimoji="1" lang="ja-JP" altLang="en-US" sz="2800" dirty="0"/>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99739">
            <a:off x="334051" y="4338280"/>
            <a:ext cx="2864965" cy="1611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822010">
            <a:off x="3621895" y="7645647"/>
            <a:ext cx="2864965" cy="1611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65855" y="1046578"/>
            <a:ext cx="4299436" cy="24184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四角形吹き出し 7"/>
          <p:cNvSpPr/>
          <p:nvPr/>
        </p:nvSpPr>
        <p:spPr>
          <a:xfrm rot="21046217">
            <a:off x="396363" y="422703"/>
            <a:ext cx="3385202" cy="1178660"/>
          </a:xfrm>
          <a:prstGeom prst="wedgeRectCallout">
            <a:avLst>
              <a:gd name="adj1" fmla="val 32073"/>
              <a:gd name="adj2" fmla="val 81057"/>
            </a:avLst>
          </a:prstGeom>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dirty="0" smtClean="0">
                <a:ln w="0"/>
                <a:solidFill>
                  <a:schemeClr val="tx1"/>
                </a:solidFill>
                <a:effectLst>
                  <a:outerShdw blurRad="38100" dist="19050" dir="2700000" algn="tl" rotWithShape="0">
                    <a:schemeClr val="dk1">
                      <a:alpha val="40000"/>
                    </a:schemeClr>
                  </a:outerShdw>
                </a:effectLst>
              </a:rPr>
              <a:t>上位</a:t>
            </a:r>
            <a:r>
              <a:rPr lang="en-US" altLang="ja-JP" sz="2000" dirty="0" smtClean="0">
                <a:ln w="0"/>
                <a:solidFill>
                  <a:schemeClr val="tx1"/>
                </a:solidFill>
                <a:effectLst>
                  <a:outerShdw blurRad="38100" dist="19050" dir="2700000" algn="tl" rotWithShape="0">
                    <a:schemeClr val="dk1">
                      <a:alpha val="40000"/>
                    </a:schemeClr>
                  </a:outerShdw>
                </a:effectLst>
              </a:rPr>
              <a:t>3</a:t>
            </a:r>
            <a:r>
              <a:rPr lang="ja-JP" altLang="en-US" sz="2000" dirty="0" smtClean="0">
                <a:ln w="0"/>
                <a:solidFill>
                  <a:schemeClr val="tx1"/>
                </a:solidFill>
                <a:effectLst>
                  <a:outerShdw blurRad="38100" dist="19050" dir="2700000" algn="tl" rotWithShape="0">
                    <a:schemeClr val="dk1">
                      <a:alpha val="40000"/>
                    </a:schemeClr>
                  </a:outerShdw>
                </a:effectLst>
              </a:rPr>
              <a:t>位入賞で参加者の前で大会のコメント発表も！</a:t>
            </a:r>
            <a:endParaRPr kumimoji="1" lang="ja-JP" altLang="en-US" sz="2000" dirty="0">
              <a:ln w="0"/>
              <a:solidFill>
                <a:schemeClr val="tx1"/>
              </a:solidFill>
              <a:effectLst>
                <a:outerShdw blurRad="38100" dist="19050" dir="2700000" algn="tl" rotWithShape="0">
                  <a:schemeClr val="dk1">
                    <a:alpha val="40000"/>
                  </a:schemeClr>
                </a:outerShdw>
              </a:effectLst>
            </a:endParaRPr>
          </a:p>
        </p:txBody>
      </p:sp>
      <p:pic>
        <p:nvPicPr>
          <p:cNvPr id="10" name="図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948787">
            <a:off x="3642468" y="4224991"/>
            <a:ext cx="2856065" cy="16065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図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633904">
            <a:off x="344859" y="7703315"/>
            <a:ext cx="2856066" cy="16065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楕円 11"/>
          <p:cNvSpPr/>
          <p:nvPr/>
        </p:nvSpPr>
        <p:spPr>
          <a:xfrm>
            <a:off x="943187" y="6093620"/>
            <a:ext cx="4971622" cy="1425575"/>
          </a:xfrm>
          <a:prstGeom prst="ellipse">
            <a:avLst/>
          </a:prstGeom>
          <a:solidFill>
            <a:srgbClr val="00B05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大会終わりに　　皆で集合写真！</a:t>
            </a:r>
            <a:endParaRPr kumimoji="1" lang="ja-JP" alt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2892106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524003" y="1524000"/>
            <a:ext cx="9906003" cy="6857999"/>
          </a:xfrm>
          <a:prstGeom prst="rect">
            <a:avLst/>
          </a:prstGeom>
        </p:spPr>
      </p:pic>
      <p:pic>
        <p:nvPicPr>
          <p:cNvPr id="9" name="コンテンツ プレースホルダー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2708" y="1391607"/>
            <a:ext cx="3206202" cy="21405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テキスト ボックス 3"/>
          <p:cNvSpPr txBox="1"/>
          <p:nvPr/>
        </p:nvSpPr>
        <p:spPr>
          <a:xfrm>
            <a:off x="0" y="9372017"/>
            <a:ext cx="585417" cy="523220"/>
          </a:xfrm>
          <a:prstGeom prst="rect">
            <a:avLst/>
          </a:prstGeom>
          <a:noFill/>
        </p:spPr>
        <p:txBody>
          <a:bodyPr wrap="none" rtlCol="0">
            <a:spAutoFit/>
          </a:bodyPr>
          <a:lstStyle/>
          <a:p>
            <a:r>
              <a:rPr lang="en-US" altLang="ja-JP" sz="2800" dirty="0" smtClean="0"/>
              <a:t>23</a:t>
            </a:r>
            <a:endParaRPr kumimoji="1" lang="ja-JP" altLang="en-US" sz="2800" dirty="0"/>
          </a:p>
        </p:txBody>
      </p:sp>
      <p:sp>
        <p:nvSpPr>
          <p:cNvPr id="6" name="タイトル 1"/>
          <p:cNvSpPr txBox="1">
            <a:spLocks/>
          </p:cNvSpPr>
          <p:nvPr/>
        </p:nvSpPr>
        <p:spPr>
          <a:xfrm>
            <a:off x="292708" y="161998"/>
            <a:ext cx="2982927" cy="728187"/>
          </a:xfrm>
          <a:prstGeom prst="rect">
            <a:avLst/>
          </a:prstGeom>
        </p:spPr>
        <p:style>
          <a:lnRef idx="3">
            <a:schemeClr val="lt1"/>
          </a:lnRef>
          <a:fillRef idx="1">
            <a:schemeClr val="accent4"/>
          </a:fillRef>
          <a:effectRef idx="1">
            <a:schemeClr val="accent4"/>
          </a:effectRef>
          <a:fontRef idx="minor">
            <a:schemeClr val="lt1"/>
          </a:fontRef>
        </p:style>
        <p:txBody>
          <a:bodyPr vert="horz" lIns="91440" tIns="45720" rIns="91440" bIns="45720" rtlCol="0" anchor="ctr">
            <a:normAutofit/>
          </a:bodyPr>
          <a:lst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a:lstStyle>
          <a:p>
            <a:r>
              <a:rPr lang="ja-JP" alt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オープンキャンパス</a:t>
            </a:r>
          </a:p>
        </p:txBody>
      </p:sp>
      <p:sp>
        <p:nvSpPr>
          <p:cNvPr id="7" name="タイトル 6"/>
          <p:cNvSpPr>
            <a:spLocks noGrp="1"/>
          </p:cNvSpPr>
          <p:nvPr>
            <p:ph type="title"/>
          </p:nvPr>
        </p:nvSpPr>
        <p:spPr>
          <a:xfrm>
            <a:off x="-2005493" y="2089986"/>
            <a:ext cx="1669828" cy="1914702"/>
          </a:xfrm>
        </p:spPr>
        <p:txBody>
          <a:bodyPr/>
          <a:lstStyle/>
          <a:p>
            <a:endParaRPr kumimoji="1" lang="ja-JP" altLang="en-US" dirty="0"/>
          </a:p>
        </p:txBody>
      </p:sp>
      <p:sp>
        <p:nvSpPr>
          <p:cNvPr id="8" name="星 12 7"/>
          <p:cNvSpPr/>
          <p:nvPr/>
        </p:nvSpPr>
        <p:spPr>
          <a:xfrm rot="590906">
            <a:off x="3491498" y="266777"/>
            <a:ext cx="3206187" cy="1007045"/>
          </a:xfrm>
          <a:prstGeom prst="star12">
            <a:avLst/>
          </a:prstGeom>
          <a:ln>
            <a:solidFill>
              <a:schemeClr val="tx1"/>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dirty="0" smtClean="0">
                <a:solidFill>
                  <a:schemeClr val="tx1"/>
                </a:solidFill>
              </a:rPr>
              <a:t>スタッフ　　として参加</a:t>
            </a:r>
            <a:endParaRPr kumimoji="1" lang="ja-JP" altLang="en-US" dirty="0">
              <a:solidFill>
                <a:schemeClr val="tx1"/>
              </a:solidFill>
            </a:endParaRPr>
          </a:p>
        </p:txBody>
      </p:sp>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9505" y="2933115"/>
            <a:ext cx="3407320" cy="2274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005" y="5617444"/>
            <a:ext cx="3247143" cy="2167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楕円 12"/>
          <p:cNvSpPr/>
          <p:nvPr/>
        </p:nvSpPr>
        <p:spPr>
          <a:xfrm rot="1142329">
            <a:off x="3595846" y="1578006"/>
            <a:ext cx="3121564" cy="116858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2400" dirty="0" smtClean="0">
                <a:ln w="0"/>
                <a:solidFill>
                  <a:schemeClr val="tx1"/>
                </a:solidFill>
                <a:effectLst>
                  <a:outerShdw blurRad="38100" dist="19050" dir="2700000" algn="tl" rotWithShape="0">
                    <a:schemeClr val="dk1">
                      <a:alpha val="40000"/>
                    </a:schemeClr>
                  </a:outerShdw>
                </a:effectLst>
              </a:rPr>
              <a:t>玄関ホールで　　受付・案内</a:t>
            </a:r>
            <a:endParaRPr kumimoji="1" lang="ja-JP" altLang="en-US" sz="2400" dirty="0">
              <a:ln w="0"/>
              <a:solidFill>
                <a:schemeClr val="tx1"/>
              </a:solidFill>
              <a:effectLst>
                <a:outerShdw blurRad="38100" dist="19050" dir="2700000" algn="tl" rotWithShape="0">
                  <a:schemeClr val="dk1">
                    <a:alpha val="40000"/>
                  </a:schemeClr>
                </a:outerShdw>
              </a:effectLst>
            </a:endParaRPr>
          </a:p>
        </p:txBody>
      </p:sp>
      <p:pic>
        <p:nvPicPr>
          <p:cNvPr id="14" name="コンテンツ プレースホルダー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51670" y="4479227"/>
            <a:ext cx="3409726" cy="22764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楕円 15"/>
          <p:cNvSpPr/>
          <p:nvPr/>
        </p:nvSpPr>
        <p:spPr>
          <a:xfrm rot="20762563">
            <a:off x="22396" y="3523031"/>
            <a:ext cx="4168626" cy="116858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2400" dirty="0" smtClean="0">
                <a:ln w="0"/>
                <a:solidFill>
                  <a:schemeClr val="tx1"/>
                </a:solidFill>
                <a:effectLst>
                  <a:outerShdw blurRad="38100" dist="19050" dir="2700000" algn="tl" rotWithShape="0">
                    <a:schemeClr val="dk1">
                      <a:alpha val="40000"/>
                    </a:schemeClr>
                  </a:outerShdw>
                </a:effectLst>
              </a:rPr>
              <a:t>先輩と一緒に　　　受付に入りました！</a:t>
            </a:r>
            <a:endParaRPr kumimoji="1" lang="ja-JP" altLang="en-US" sz="2400" dirty="0">
              <a:ln w="0"/>
              <a:solidFill>
                <a:schemeClr val="tx1"/>
              </a:solidFill>
              <a:effectLst>
                <a:outerShdw blurRad="38100" dist="19050" dir="2700000" algn="tl" rotWithShape="0">
                  <a:schemeClr val="dk1">
                    <a:alpha val="40000"/>
                  </a:schemeClr>
                </a:outerShdw>
              </a:effectLst>
            </a:endParaRPr>
          </a:p>
        </p:txBody>
      </p:sp>
      <p:pic>
        <p:nvPicPr>
          <p:cNvPr id="18" name="図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14877" y="7248890"/>
            <a:ext cx="3493648" cy="23324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楕円 16"/>
          <p:cNvSpPr/>
          <p:nvPr/>
        </p:nvSpPr>
        <p:spPr>
          <a:xfrm rot="20968121">
            <a:off x="124295" y="7562707"/>
            <a:ext cx="4226161" cy="1168583"/>
          </a:xfrm>
          <a:prstGeom prst="ellipse">
            <a:avLst/>
          </a:prstGeom>
          <a:solidFill>
            <a:srgbClr val="FFFF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kumimoji="1" lang="ja-JP" altLang="en-US" sz="2400" dirty="0" smtClean="0">
                <a:ln w="0"/>
                <a:solidFill>
                  <a:schemeClr val="tx1"/>
                </a:solidFill>
                <a:effectLst>
                  <a:outerShdw blurRad="38100" dist="19050" dir="2700000" algn="tl" rotWithShape="0">
                    <a:schemeClr val="dk1">
                      <a:alpha val="40000"/>
                    </a:schemeClr>
                  </a:outerShdw>
                </a:effectLst>
              </a:rPr>
              <a:t>高校生とも　　　　授業を通じて交流！</a:t>
            </a:r>
            <a:endParaRPr kumimoji="1" lang="ja-JP" altLang="en-US" sz="2400" dirty="0">
              <a:ln w="0"/>
              <a:solidFill>
                <a:schemeClr val="tx1"/>
              </a:solidFill>
              <a:effectLst>
                <a:outerShdw blurRad="38100" dist="19050" dir="2700000" algn="tl" rotWithShape="0">
                  <a:schemeClr val="dk1">
                    <a:alpha val="40000"/>
                  </a:schemeClr>
                </a:outerShdw>
              </a:effectLst>
            </a:endParaRPr>
          </a:p>
        </p:txBody>
      </p:sp>
      <p:sp>
        <p:nvSpPr>
          <p:cNvPr id="15" name="楕円 14"/>
          <p:cNvSpPr/>
          <p:nvPr/>
        </p:nvSpPr>
        <p:spPr>
          <a:xfrm rot="1142329">
            <a:off x="3476553" y="5848310"/>
            <a:ext cx="3121564" cy="1168583"/>
          </a:xfrm>
          <a:prstGeom prst="ellipse">
            <a:avLst/>
          </a:prstGeom>
          <a:solidFill>
            <a:srgbClr val="FFFF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ja-JP" altLang="en-US" sz="2400" dirty="0" smtClean="0">
                <a:ln w="0"/>
                <a:solidFill>
                  <a:schemeClr val="tx1"/>
                </a:solidFill>
                <a:effectLst>
                  <a:outerShdw blurRad="38100" dist="19050" dir="2700000" algn="tl" rotWithShape="0">
                    <a:schemeClr val="dk1">
                      <a:alpha val="40000"/>
                    </a:schemeClr>
                  </a:outerShdw>
                </a:effectLst>
              </a:rPr>
              <a:t>体験</a:t>
            </a:r>
            <a:r>
              <a:rPr lang="ja-JP" altLang="en-US" sz="2400" dirty="0">
                <a:ln w="0"/>
                <a:solidFill>
                  <a:schemeClr val="tx1"/>
                </a:solidFill>
                <a:effectLst>
                  <a:outerShdw blurRad="38100" dist="19050" dir="2700000" algn="tl" rotWithShape="0">
                    <a:schemeClr val="dk1">
                      <a:alpha val="40000"/>
                    </a:schemeClr>
                  </a:outerShdw>
                </a:effectLst>
              </a:rPr>
              <a:t>授業</a:t>
            </a:r>
            <a:r>
              <a:rPr lang="ja-JP" altLang="en-US" sz="2400" dirty="0" smtClean="0">
                <a:ln w="0"/>
                <a:solidFill>
                  <a:schemeClr val="tx1"/>
                </a:solidFill>
                <a:effectLst>
                  <a:outerShdw blurRad="38100" dist="19050" dir="2700000" algn="tl" rotWithShape="0">
                    <a:schemeClr val="dk1">
                      <a:alpha val="40000"/>
                    </a:schemeClr>
                  </a:outerShdw>
                </a:effectLst>
              </a:rPr>
              <a:t>でのサポート</a:t>
            </a:r>
            <a:endParaRPr kumimoji="1" lang="ja-JP" altLang="en-US" sz="2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034551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524003" y="1524000"/>
            <a:ext cx="9906003" cy="6857999"/>
          </a:xfrm>
          <a:prstGeom prst="rect">
            <a:avLst/>
          </a:prstGeom>
        </p:spPr>
      </p:pic>
      <p:sp>
        <p:nvSpPr>
          <p:cNvPr id="2" name="タイトル 1"/>
          <p:cNvSpPr>
            <a:spLocks noGrp="1"/>
          </p:cNvSpPr>
          <p:nvPr>
            <p:ph type="title"/>
          </p:nvPr>
        </p:nvSpPr>
        <p:spPr>
          <a:xfrm>
            <a:off x="-3475479" y="1360782"/>
            <a:ext cx="3197687" cy="1914702"/>
          </a:xfrm>
        </p:spPr>
        <p:txBody>
          <a:bodyPr/>
          <a:lstStyle/>
          <a:p>
            <a:r>
              <a:rPr kumimoji="1" lang="ja-JP" altLang="en-US" dirty="0" smtClean="0"/>
              <a:t>オープンキャンパス</a:t>
            </a:r>
            <a:endParaRPr kumimoji="1" lang="ja-JP" altLang="en-US" dirty="0"/>
          </a:p>
        </p:txBody>
      </p:sp>
      <p:pic>
        <p:nvPicPr>
          <p:cNvPr id="6" name="コンテンツ プレースホルダー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200378" y="3038348"/>
            <a:ext cx="5915025" cy="39490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テキスト ボックス 3"/>
          <p:cNvSpPr txBox="1"/>
          <p:nvPr/>
        </p:nvSpPr>
        <p:spPr>
          <a:xfrm>
            <a:off x="6272583" y="9382780"/>
            <a:ext cx="585417" cy="523220"/>
          </a:xfrm>
          <a:prstGeom prst="rect">
            <a:avLst/>
          </a:prstGeom>
          <a:noFill/>
        </p:spPr>
        <p:txBody>
          <a:bodyPr wrap="none" rtlCol="0">
            <a:spAutoFit/>
          </a:bodyPr>
          <a:lstStyle/>
          <a:p>
            <a:r>
              <a:rPr lang="en-US" altLang="ja-JP" sz="2800" dirty="0" smtClean="0"/>
              <a:t>24</a:t>
            </a:r>
            <a:endParaRPr kumimoji="1" lang="ja-JP" altLang="en-US" sz="2800" dirty="0"/>
          </a:p>
        </p:txBody>
      </p: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0700" y="3275484"/>
            <a:ext cx="4162435" cy="27789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図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5194" y="1732168"/>
            <a:ext cx="3826303" cy="25545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角丸四角形 9"/>
          <p:cNvSpPr/>
          <p:nvPr/>
        </p:nvSpPr>
        <p:spPr>
          <a:xfrm>
            <a:off x="185194" y="138897"/>
            <a:ext cx="3518705" cy="714000"/>
          </a:xfrm>
          <a:prstGeom prst="roundRect">
            <a:avLst/>
          </a:prstGeom>
          <a:solidFill>
            <a:srgbClr val="7030A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kumimoji="1" lang="ja-JP" altLang="en-US" dirty="0" smtClean="0"/>
              <a:t>体験授業が終わった後は・・・</a:t>
            </a:r>
            <a:endParaRPr kumimoji="1" lang="ja-JP" altLang="en-US" dirty="0"/>
          </a:p>
        </p:txBody>
      </p:sp>
      <p:sp>
        <p:nvSpPr>
          <p:cNvPr id="11" name="星 12 10"/>
          <p:cNvSpPr/>
          <p:nvPr/>
        </p:nvSpPr>
        <p:spPr>
          <a:xfrm rot="590906">
            <a:off x="2242895" y="1050106"/>
            <a:ext cx="4496684" cy="1772122"/>
          </a:xfrm>
          <a:prstGeom prst="star12">
            <a:avLst/>
          </a:prstGeom>
          <a:ln>
            <a:solidFill>
              <a:schemeClr val="tx1"/>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kumimoji="1" lang="ja-JP" altLang="en-US" sz="2800" dirty="0" smtClean="0">
                <a:ln w="0"/>
                <a:solidFill>
                  <a:schemeClr val="tx1"/>
                </a:solidFill>
                <a:effectLst>
                  <a:outerShdw blurRad="38100" dist="19050" dir="2700000" algn="tl" rotWithShape="0">
                    <a:schemeClr val="dk1">
                      <a:alpha val="40000"/>
                    </a:schemeClr>
                  </a:outerShdw>
                </a:effectLst>
              </a:rPr>
              <a:t>皆でゲームで遊んで交流！</a:t>
            </a:r>
            <a:endParaRPr kumimoji="1" lang="ja-JP" altLang="en-US" sz="2800" dirty="0">
              <a:ln w="0"/>
              <a:solidFill>
                <a:schemeClr val="tx1"/>
              </a:solidFill>
              <a:effectLst>
                <a:outerShdw blurRad="38100" dist="19050" dir="2700000" algn="tl" rotWithShape="0">
                  <a:schemeClr val="dk1">
                    <a:alpha val="40000"/>
                  </a:schemeClr>
                </a:outerShdw>
              </a:effectLst>
            </a:endParaRPr>
          </a:p>
        </p:txBody>
      </p:sp>
      <p:sp>
        <p:nvSpPr>
          <p:cNvPr id="12" name="楕円 11"/>
          <p:cNvSpPr/>
          <p:nvPr/>
        </p:nvSpPr>
        <p:spPr>
          <a:xfrm>
            <a:off x="347241" y="6480124"/>
            <a:ext cx="4745620" cy="247698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solidFill>
                  <a:schemeClr val="tx1"/>
                </a:solidFill>
              </a:rPr>
              <a:t>学校内の雰囲気やどんな授業を受けているか、</a:t>
            </a:r>
            <a:endParaRPr kumimoji="1" lang="ja-JP" altLang="en-US" dirty="0">
              <a:solidFill>
                <a:schemeClr val="tx1"/>
              </a:solidFill>
            </a:endParaRPr>
          </a:p>
        </p:txBody>
      </p:sp>
    </p:spTree>
    <p:extLst>
      <p:ext uri="{BB962C8B-B14F-4D97-AF65-F5344CB8AC3E}">
        <p14:creationId xmlns:p14="http://schemas.microsoft.com/office/powerpoint/2010/main" val="9116073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03654" y="3682699"/>
            <a:ext cx="5303520" cy="2103083"/>
          </a:xfrm>
          <a:prstGeom prst="rect">
            <a:avLst/>
          </a:prstGeom>
          <a:scene3d>
            <a:camera prst="perspectiveHeroicExtremeLeftFacing"/>
            <a:lightRig rig="threePt" dir="t"/>
          </a:scene3d>
        </p:spPr>
        <p:style>
          <a:lnRef idx="2">
            <a:schemeClr val="accent1"/>
          </a:lnRef>
          <a:fillRef idx="1">
            <a:schemeClr val="lt1"/>
          </a:fillRef>
          <a:effectRef idx="0">
            <a:schemeClr val="accent1"/>
          </a:effectRef>
          <a:fontRef idx="minor">
            <a:schemeClr val="dk1"/>
          </a:fontRef>
        </p:style>
        <p:txBody>
          <a:bodyPr vert="horz" wrap="none" lIns="91440" tIns="45720" rIns="91440" bIns="45720" rtlCol="0" anchor="ctr">
            <a:noAutofit/>
          </a:bodyPr>
          <a:lstStyle/>
          <a:p>
            <a:pPr marL="0" indent="0" algn="ctr">
              <a:buNone/>
            </a:pPr>
            <a:r>
              <a:rPr kumimoji="1" lang="en-US" altLang="ja-JP" sz="6000" b="1" dirty="0" smtClean="0">
                <a:ln w="13462">
                  <a:solidFill>
                    <a:schemeClr val="bg1"/>
                  </a:solidFill>
                  <a:prstDash val="solid"/>
                </a:ln>
                <a:solidFill>
                  <a:schemeClr val="accent6">
                    <a:lumMod val="50000"/>
                  </a:schemeClr>
                </a:solidFill>
                <a:effectLst>
                  <a:outerShdw dist="38100" dir="2700000" algn="bl" rotWithShape="0">
                    <a:schemeClr val="accent5"/>
                  </a:outerShdw>
                </a:effectLst>
              </a:rPr>
              <a:t>Presented by </a:t>
            </a:r>
          </a:p>
          <a:p>
            <a:pPr marL="0" indent="0" algn="ctr">
              <a:buNone/>
            </a:pPr>
            <a:r>
              <a:rPr kumimoji="1" lang="en-US" altLang="ja-JP" sz="6000" b="1" dirty="0" smtClean="0">
                <a:ln w="13462">
                  <a:solidFill>
                    <a:schemeClr val="bg1"/>
                  </a:solidFill>
                  <a:prstDash val="solid"/>
                </a:ln>
                <a:solidFill>
                  <a:schemeClr val="accent6">
                    <a:lumMod val="50000"/>
                  </a:schemeClr>
                </a:solidFill>
                <a:effectLst>
                  <a:outerShdw dist="38100" dir="2700000" algn="bl" rotWithShape="0">
                    <a:schemeClr val="accent5"/>
                  </a:outerShdw>
                </a:effectLst>
              </a:rPr>
              <a:t>MARE HORIAI</a:t>
            </a:r>
            <a:endParaRPr kumimoji="1" lang="ja-JP" altLang="en-US" sz="6000" b="1" dirty="0" smtClean="0">
              <a:ln w="13462">
                <a:solidFill>
                  <a:schemeClr val="bg1"/>
                </a:solidFill>
                <a:prstDash val="solid"/>
              </a:ln>
              <a:solidFill>
                <a:schemeClr val="accent6">
                  <a:lumMod val="50000"/>
                </a:schemeClr>
              </a:solidFill>
              <a:effectLst>
                <a:outerShdw dist="38100" dir="2700000" algn="bl" rotWithShape="0">
                  <a:schemeClr val="accent5"/>
                </a:outerShdw>
              </a:effectLst>
            </a:endParaRPr>
          </a:p>
        </p:txBody>
      </p:sp>
      <p:sp>
        <p:nvSpPr>
          <p:cNvPr id="4" name="正方形/長方形 3"/>
          <p:cNvSpPr/>
          <p:nvPr/>
        </p:nvSpPr>
        <p:spPr>
          <a:xfrm>
            <a:off x="0" y="1219200"/>
            <a:ext cx="6858000" cy="8534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0" y="7650480"/>
            <a:ext cx="6858000" cy="8534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2374" y="7040880"/>
            <a:ext cx="609600" cy="609600"/>
          </a:xfrm>
          <a:prstGeom prst="rect">
            <a:avLst/>
          </a:prstGeom>
        </p:spPr>
      </p:pic>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043" y="609600"/>
            <a:ext cx="609600" cy="609600"/>
          </a:xfrm>
          <a:prstGeom prst="rect">
            <a:avLst/>
          </a:prstGeom>
        </p:spPr>
      </p:pic>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r="76223" b="49885"/>
          <a:stretch/>
        </p:blipFill>
        <p:spPr>
          <a:xfrm flipH="1">
            <a:off x="1025843" y="6945891"/>
            <a:ext cx="452958" cy="716019"/>
          </a:xfrm>
          <a:prstGeom prst="rect">
            <a:avLst/>
          </a:prstGeom>
        </p:spPr>
      </p:pic>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2374" y="484070"/>
            <a:ext cx="735130" cy="735130"/>
          </a:xfrm>
          <a:prstGeom prst="rect">
            <a:avLst/>
          </a:prstGeom>
        </p:spPr>
      </p:pic>
    </p:spTree>
    <p:extLst>
      <p:ext uri="{BB962C8B-B14F-4D97-AF65-F5344CB8AC3E}">
        <p14:creationId xmlns:p14="http://schemas.microsoft.com/office/powerpoint/2010/main" val="255633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6858000" cy="9906001"/>
          </a:xfrm>
          <a:prstGeom prst="rect">
            <a:avLst/>
          </a:prstGeom>
        </p:spPr>
      </p:pic>
      <p:sp>
        <p:nvSpPr>
          <p:cNvPr id="3" name="コンテンツ プレースホルダー 2"/>
          <p:cNvSpPr>
            <a:spLocks noGrp="1"/>
          </p:cNvSpPr>
          <p:nvPr>
            <p:ph idx="1"/>
          </p:nvPr>
        </p:nvSpPr>
        <p:spPr>
          <a:xfrm>
            <a:off x="0" y="1758667"/>
            <a:ext cx="6858000" cy="7359207"/>
          </a:xfrm>
        </p:spPr>
        <p:txBody>
          <a:bodyPr>
            <a:normAutofit/>
          </a:bodyPr>
          <a:lstStyle/>
          <a:p>
            <a:r>
              <a:rPr kumimoji="1" lang="ja-JP" altLang="en-US" sz="3200" b="1" dirty="0" smtClean="0">
                <a:ln w="12700">
                  <a:solidFill>
                    <a:schemeClr val="tx1">
                      <a:lumMod val="75000"/>
                      <a:lumOff val="25000"/>
                    </a:schemeClr>
                  </a:solidFill>
                  <a:prstDash val="solid"/>
                </a:ln>
                <a:solidFill>
                  <a:schemeClr val="accent4"/>
                </a:solidFill>
              </a:rPr>
              <a:t>制作作品紹介</a:t>
            </a:r>
            <a:endParaRPr kumimoji="1" lang="en-US" altLang="ja-JP" sz="3200" b="1" dirty="0" smtClean="0">
              <a:ln w="12700">
                <a:solidFill>
                  <a:schemeClr val="tx1">
                    <a:lumMod val="75000"/>
                    <a:lumOff val="25000"/>
                  </a:schemeClr>
                </a:solidFill>
                <a:prstDash val="solid"/>
              </a:ln>
              <a:solidFill>
                <a:schemeClr val="accent4"/>
              </a:solidFill>
            </a:endParaRPr>
          </a:p>
          <a:p>
            <a:pPr lvl="1"/>
            <a:r>
              <a:rPr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コンソールによる制作</a:t>
            </a:r>
            <a:endParaRPr lang="en-US" altLang="ja-JP" sz="2800" b="1" dirty="0" smtClean="0">
              <a:ln w="12700">
                <a:solidFill>
                  <a:schemeClr val="accent5"/>
                </a:solidFill>
                <a:prstDash val="solid"/>
              </a:ln>
              <a:pattFill prst="ltDnDiag">
                <a:fgClr>
                  <a:schemeClr val="accent5">
                    <a:lumMod val="60000"/>
                    <a:lumOff val="40000"/>
                  </a:schemeClr>
                </a:fgClr>
                <a:bgClr>
                  <a:schemeClr val="bg1"/>
                </a:bgClr>
              </a:pattFill>
            </a:endParaRPr>
          </a:p>
          <a:p>
            <a:pPr lvl="1"/>
            <a:r>
              <a:rPr kumimoji="1"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スクリーンセーバー</a:t>
            </a:r>
            <a:endParaRPr kumimoji="1" lang="en-US" altLang="ja-JP" sz="2800" b="1" dirty="0" smtClean="0">
              <a:ln w="12700">
                <a:solidFill>
                  <a:schemeClr val="accent5"/>
                </a:solidFill>
                <a:prstDash val="solid"/>
              </a:ln>
              <a:pattFill prst="ltDnDiag">
                <a:fgClr>
                  <a:schemeClr val="accent5">
                    <a:lumMod val="60000"/>
                    <a:lumOff val="40000"/>
                  </a:schemeClr>
                </a:fgClr>
                <a:bgClr>
                  <a:schemeClr val="bg1"/>
                </a:bgClr>
              </a:pattFill>
            </a:endParaRPr>
          </a:p>
          <a:p>
            <a:pPr lvl="1"/>
            <a:r>
              <a:rPr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３</a:t>
            </a:r>
            <a:r>
              <a:rPr lang="en-US" altLang="ja-JP" sz="2800" b="1" dirty="0" smtClean="0">
                <a:ln w="12700">
                  <a:solidFill>
                    <a:schemeClr val="accent5"/>
                  </a:solidFill>
                  <a:prstDash val="solid"/>
                </a:ln>
                <a:pattFill prst="ltDnDiag">
                  <a:fgClr>
                    <a:schemeClr val="accent5">
                      <a:lumMod val="60000"/>
                      <a:lumOff val="40000"/>
                    </a:schemeClr>
                  </a:fgClr>
                  <a:bgClr>
                    <a:schemeClr val="bg1"/>
                  </a:bgClr>
                </a:pattFill>
              </a:rPr>
              <a:t>D</a:t>
            </a:r>
            <a:r>
              <a:rPr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ステージ制作（個人）</a:t>
            </a:r>
            <a:endParaRPr kumimoji="1" lang="en-US" altLang="ja-JP" sz="2800" b="1" dirty="0" smtClean="0">
              <a:ln w="12700">
                <a:solidFill>
                  <a:schemeClr val="accent5"/>
                </a:solidFill>
                <a:prstDash val="solid"/>
              </a:ln>
              <a:pattFill prst="ltDnDiag">
                <a:fgClr>
                  <a:schemeClr val="accent5">
                    <a:lumMod val="60000"/>
                    <a:lumOff val="40000"/>
                  </a:schemeClr>
                </a:fgClr>
                <a:bgClr>
                  <a:schemeClr val="bg1"/>
                </a:bgClr>
              </a:pattFill>
            </a:endParaRPr>
          </a:p>
          <a:p>
            <a:pPr lvl="1"/>
            <a:r>
              <a:rPr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３</a:t>
            </a:r>
            <a:r>
              <a:rPr lang="en-US" altLang="ja-JP" sz="2800" b="1" dirty="0" smtClean="0">
                <a:ln w="12700">
                  <a:solidFill>
                    <a:schemeClr val="accent5"/>
                  </a:solidFill>
                  <a:prstDash val="solid"/>
                </a:ln>
                <a:pattFill prst="ltDnDiag">
                  <a:fgClr>
                    <a:schemeClr val="accent5">
                      <a:lumMod val="60000"/>
                      <a:lumOff val="40000"/>
                    </a:schemeClr>
                  </a:fgClr>
                  <a:bgClr>
                    <a:schemeClr val="bg1"/>
                  </a:bgClr>
                </a:pattFill>
              </a:rPr>
              <a:t>D</a:t>
            </a:r>
            <a:r>
              <a:rPr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ステージ制作（チーム）</a:t>
            </a:r>
            <a:endParaRPr kumimoji="1" lang="en-US" altLang="ja-JP" sz="2800" b="1" dirty="0" smtClean="0">
              <a:ln w="12700">
                <a:solidFill>
                  <a:schemeClr val="accent5"/>
                </a:solidFill>
                <a:prstDash val="solid"/>
              </a:ln>
              <a:pattFill prst="ltDnDiag">
                <a:fgClr>
                  <a:schemeClr val="accent5">
                    <a:lumMod val="60000"/>
                    <a:lumOff val="40000"/>
                  </a:schemeClr>
                </a:fgClr>
                <a:bgClr>
                  <a:schemeClr val="bg1"/>
                </a:bgClr>
              </a:pattFill>
            </a:endParaRPr>
          </a:p>
          <a:p>
            <a:pPr lvl="1"/>
            <a:r>
              <a:rPr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２</a:t>
            </a:r>
            <a:r>
              <a:rPr lang="en-US" altLang="ja-JP" sz="2800" b="1" dirty="0" smtClean="0">
                <a:ln w="12700">
                  <a:solidFill>
                    <a:schemeClr val="accent5"/>
                  </a:solidFill>
                  <a:prstDash val="solid"/>
                </a:ln>
                <a:pattFill prst="ltDnDiag">
                  <a:fgClr>
                    <a:schemeClr val="accent5">
                      <a:lumMod val="60000"/>
                      <a:lumOff val="40000"/>
                    </a:schemeClr>
                  </a:fgClr>
                  <a:bgClr>
                    <a:schemeClr val="bg1"/>
                  </a:bgClr>
                </a:pattFill>
              </a:rPr>
              <a:t>D</a:t>
            </a:r>
            <a:r>
              <a:rPr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シューティングゲーム制作</a:t>
            </a:r>
            <a:endParaRPr lang="en-US" altLang="ja-JP" sz="2800" b="1" dirty="0" smtClean="0">
              <a:ln w="12700">
                <a:solidFill>
                  <a:schemeClr val="accent5"/>
                </a:solidFill>
                <a:prstDash val="solid"/>
              </a:ln>
              <a:pattFill prst="ltDnDiag">
                <a:fgClr>
                  <a:schemeClr val="accent5">
                    <a:lumMod val="60000"/>
                    <a:lumOff val="40000"/>
                  </a:schemeClr>
                </a:fgClr>
                <a:bgClr>
                  <a:schemeClr val="bg1"/>
                </a:bgClr>
              </a:pattFill>
            </a:endParaRPr>
          </a:p>
          <a:p>
            <a:pPr lvl="1"/>
            <a:r>
              <a:rPr kumimoji="1"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２</a:t>
            </a:r>
            <a:r>
              <a:rPr kumimoji="1" lang="en-US" altLang="ja-JP" sz="2800" b="1" dirty="0" smtClean="0">
                <a:ln w="12700">
                  <a:solidFill>
                    <a:schemeClr val="accent5"/>
                  </a:solidFill>
                  <a:prstDash val="solid"/>
                </a:ln>
                <a:pattFill prst="ltDnDiag">
                  <a:fgClr>
                    <a:schemeClr val="accent5">
                      <a:lumMod val="60000"/>
                      <a:lumOff val="40000"/>
                    </a:schemeClr>
                  </a:fgClr>
                  <a:bgClr>
                    <a:schemeClr val="bg1"/>
                  </a:bgClr>
                </a:pattFill>
              </a:rPr>
              <a:t>D</a:t>
            </a:r>
            <a:r>
              <a:rPr kumimoji="1"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アクションゲーム制作</a:t>
            </a:r>
            <a:endParaRPr kumimoji="1" lang="en-US" altLang="ja-JP" sz="2800" b="1" dirty="0" smtClean="0">
              <a:ln w="12700">
                <a:solidFill>
                  <a:schemeClr val="accent5"/>
                </a:solidFill>
                <a:prstDash val="solid"/>
              </a:ln>
              <a:pattFill prst="ltDnDiag">
                <a:fgClr>
                  <a:schemeClr val="accent5">
                    <a:lumMod val="60000"/>
                    <a:lumOff val="40000"/>
                  </a:schemeClr>
                </a:fgClr>
                <a:bgClr>
                  <a:schemeClr val="bg1"/>
                </a:bgClr>
              </a:pattFill>
            </a:endParaRPr>
          </a:p>
          <a:p>
            <a:pPr lvl="1"/>
            <a:r>
              <a:rPr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３</a:t>
            </a:r>
            <a:r>
              <a:rPr lang="en-US" altLang="ja-JP" sz="2800" b="1" dirty="0" smtClean="0">
                <a:ln w="12700">
                  <a:solidFill>
                    <a:schemeClr val="accent5"/>
                  </a:solidFill>
                  <a:prstDash val="solid"/>
                </a:ln>
                <a:pattFill prst="ltDnDiag">
                  <a:fgClr>
                    <a:schemeClr val="accent5">
                      <a:lumMod val="60000"/>
                      <a:lumOff val="40000"/>
                    </a:schemeClr>
                  </a:fgClr>
                  <a:bgClr>
                    <a:schemeClr val="bg1"/>
                  </a:bgClr>
                </a:pattFill>
              </a:rPr>
              <a:t>D</a:t>
            </a:r>
            <a:r>
              <a:rPr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アクションゲーム制作</a:t>
            </a:r>
            <a:endParaRPr kumimoji="1" lang="en-US" altLang="ja-JP" sz="2800" b="1" dirty="0" smtClean="0">
              <a:ln w="12700">
                <a:solidFill>
                  <a:schemeClr val="accent5"/>
                </a:solidFill>
                <a:prstDash val="solid"/>
              </a:ln>
              <a:pattFill prst="ltDnDiag">
                <a:fgClr>
                  <a:schemeClr val="accent5">
                    <a:lumMod val="60000"/>
                    <a:lumOff val="40000"/>
                  </a:schemeClr>
                </a:fgClr>
                <a:bgClr>
                  <a:schemeClr val="bg1"/>
                </a:bgClr>
              </a:pattFill>
            </a:endParaRPr>
          </a:p>
          <a:p>
            <a:pPr lvl="1"/>
            <a:r>
              <a:rPr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秋のハッカソン（短期間チーム制作</a:t>
            </a:r>
            <a:r>
              <a:rPr lang="ja-JP" altLang="en-US" sz="2800" b="1" dirty="0" smtClean="0">
                <a:ln w="12700">
                  <a:solidFill>
                    <a:schemeClr val="tx1">
                      <a:lumMod val="75000"/>
                      <a:lumOff val="25000"/>
                    </a:schemeClr>
                  </a:solidFill>
                  <a:prstDash val="solid"/>
                </a:ln>
                <a:solidFill>
                  <a:schemeClr val="bg1"/>
                </a:solidFill>
              </a:rPr>
              <a:t>）</a:t>
            </a:r>
            <a:endParaRPr lang="en-US" altLang="ja-JP" sz="2800" b="1" dirty="0" smtClean="0">
              <a:ln w="12700">
                <a:solidFill>
                  <a:schemeClr val="tx1">
                    <a:lumMod val="75000"/>
                    <a:lumOff val="25000"/>
                  </a:schemeClr>
                </a:solidFill>
                <a:prstDash val="solid"/>
              </a:ln>
              <a:solidFill>
                <a:schemeClr val="bg1"/>
              </a:solidFill>
            </a:endParaRPr>
          </a:p>
          <a:p>
            <a:pPr lvl="1"/>
            <a:r>
              <a:rPr lang="ja-JP" altLang="en-US" sz="2800" b="1" dirty="0">
                <a:ln w="12700">
                  <a:solidFill>
                    <a:schemeClr val="accent5"/>
                  </a:solidFill>
                  <a:prstDash val="solid"/>
                </a:ln>
                <a:pattFill prst="ltDnDiag">
                  <a:fgClr>
                    <a:schemeClr val="accent5">
                      <a:lumMod val="60000"/>
                      <a:lumOff val="40000"/>
                    </a:schemeClr>
                  </a:fgClr>
                  <a:bgClr>
                    <a:schemeClr val="bg1"/>
                  </a:bgClr>
                </a:pattFill>
              </a:rPr>
              <a:t>冬</a:t>
            </a:r>
            <a:r>
              <a:rPr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のハッカソン（オンライン制作）</a:t>
            </a:r>
            <a:endParaRPr lang="en-US" altLang="ja-JP" sz="2800" b="1" dirty="0" smtClean="0">
              <a:ln w="12700">
                <a:solidFill>
                  <a:schemeClr val="accent5"/>
                </a:solidFill>
                <a:prstDash val="solid"/>
              </a:ln>
              <a:pattFill prst="ltDnDiag">
                <a:fgClr>
                  <a:schemeClr val="accent5">
                    <a:lumMod val="60000"/>
                    <a:lumOff val="40000"/>
                  </a:schemeClr>
                </a:fgClr>
                <a:bgClr>
                  <a:schemeClr val="bg1"/>
                </a:bgClr>
              </a:pattFill>
            </a:endParaRPr>
          </a:p>
          <a:p>
            <a:pPr lvl="1"/>
            <a:endParaRPr lang="en-US" altLang="ja-JP" sz="2800" b="1" dirty="0" smtClean="0">
              <a:ln w="12700">
                <a:solidFill>
                  <a:schemeClr val="tx1">
                    <a:lumMod val="75000"/>
                    <a:lumOff val="25000"/>
                  </a:schemeClr>
                </a:solidFill>
                <a:prstDash val="solid"/>
              </a:ln>
              <a:solidFill>
                <a:schemeClr val="bg1"/>
              </a:solidFill>
            </a:endParaRPr>
          </a:p>
          <a:p>
            <a:pPr lvl="1"/>
            <a:endParaRPr lang="en-US" altLang="ja-JP" sz="2800" b="1" dirty="0">
              <a:ln w="12700">
                <a:solidFill>
                  <a:schemeClr val="tx1">
                    <a:lumMod val="75000"/>
                    <a:lumOff val="25000"/>
                  </a:schemeClr>
                </a:solidFill>
                <a:prstDash val="solid"/>
              </a:ln>
              <a:solidFill>
                <a:schemeClr val="bg1"/>
              </a:solidFill>
            </a:endParaRPr>
          </a:p>
          <a:p>
            <a:r>
              <a:rPr kumimoji="1" lang="ja-JP" altLang="en-US" sz="3200" b="1" dirty="0" smtClean="0">
                <a:ln w="12700">
                  <a:solidFill>
                    <a:schemeClr val="tx1">
                      <a:lumMod val="75000"/>
                      <a:lumOff val="25000"/>
                    </a:schemeClr>
                  </a:solidFill>
                  <a:prstDash val="solid"/>
                </a:ln>
                <a:solidFill>
                  <a:schemeClr val="accent4"/>
                </a:solidFill>
              </a:rPr>
              <a:t>イベントへの参加</a:t>
            </a:r>
            <a:endParaRPr kumimoji="1" lang="en-US" altLang="ja-JP" sz="3200" b="1" dirty="0" smtClean="0">
              <a:ln w="12700">
                <a:solidFill>
                  <a:schemeClr val="tx1">
                    <a:lumMod val="75000"/>
                    <a:lumOff val="25000"/>
                  </a:schemeClr>
                </a:solidFill>
                <a:prstDash val="solid"/>
              </a:ln>
              <a:solidFill>
                <a:schemeClr val="accent4"/>
              </a:solidFill>
            </a:endParaRPr>
          </a:p>
          <a:p>
            <a:pPr marL="385763" lvl="2">
              <a:spcBef>
                <a:spcPts val="563"/>
              </a:spcBef>
            </a:pPr>
            <a:r>
              <a:rPr lang="ja-JP" altLang="en-US" sz="2750" b="1" dirty="0">
                <a:ln w="12700">
                  <a:solidFill>
                    <a:schemeClr val="accent5"/>
                  </a:solidFill>
                  <a:prstDash val="solid"/>
                </a:ln>
                <a:pattFill prst="ltDnDiag">
                  <a:fgClr>
                    <a:schemeClr val="accent5">
                      <a:lumMod val="60000"/>
                      <a:lumOff val="40000"/>
                    </a:schemeClr>
                  </a:fgClr>
                  <a:bgClr>
                    <a:schemeClr val="bg1"/>
                  </a:bgClr>
                </a:pattFill>
              </a:rPr>
              <a:t>情ビキャラバン</a:t>
            </a:r>
            <a:r>
              <a:rPr lang="en-US" altLang="ja-JP" sz="2750" b="1" dirty="0">
                <a:ln w="12700">
                  <a:solidFill>
                    <a:schemeClr val="accent5"/>
                  </a:solidFill>
                  <a:prstDash val="solid"/>
                </a:ln>
                <a:pattFill prst="ltDnDiag">
                  <a:fgClr>
                    <a:schemeClr val="accent5">
                      <a:lumMod val="60000"/>
                      <a:lumOff val="40000"/>
                    </a:schemeClr>
                  </a:fgClr>
                  <a:bgClr>
                    <a:schemeClr val="bg1"/>
                  </a:bgClr>
                </a:pattFill>
              </a:rPr>
              <a:t>(</a:t>
            </a:r>
            <a:r>
              <a:rPr lang="ja-JP" altLang="en-US" sz="2750" b="1" dirty="0">
                <a:ln w="12700">
                  <a:solidFill>
                    <a:schemeClr val="accent5"/>
                  </a:solidFill>
                  <a:prstDash val="solid"/>
                </a:ln>
                <a:pattFill prst="ltDnDiag">
                  <a:fgClr>
                    <a:schemeClr val="accent5">
                      <a:lumMod val="60000"/>
                      <a:lumOff val="40000"/>
                    </a:schemeClr>
                  </a:fgClr>
                  <a:bgClr>
                    <a:schemeClr val="bg1"/>
                  </a:bgClr>
                </a:pattFill>
              </a:rPr>
              <a:t>学内ゲーム大会</a:t>
            </a:r>
            <a:r>
              <a:rPr lang="en-US" altLang="ja-JP" sz="2750" b="1" dirty="0" smtClean="0">
                <a:ln w="12700">
                  <a:solidFill>
                    <a:schemeClr val="accent5"/>
                  </a:solidFill>
                  <a:prstDash val="solid"/>
                </a:ln>
                <a:pattFill prst="ltDnDiag">
                  <a:fgClr>
                    <a:schemeClr val="accent5">
                      <a:lumMod val="60000"/>
                      <a:lumOff val="40000"/>
                    </a:schemeClr>
                  </a:fgClr>
                  <a:bgClr>
                    <a:schemeClr val="bg1"/>
                  </a:bgClr>
                </a:pattFill>
              </a:rPr>
              <a:t>)</a:t>
            </a:r>
            <a:endParaRPr kumimoji="1" lang="en-US" altLang="ja-JP" sz="3200" b="1" dirty="0" smtClean="0">
              <a:ln w="12700">
                <a:solidFill>
                  <a:schemeClr val="tx1">
                    <a:lumMod val="75000"/>
                    <a:lumOff val="25000"/>
                  </a:schemeClr>
                </a:solidFill>
                <a:prstDash val="solid"/>
              </a:ln>
              <a:solidFill>
                <a:schemeClr val="accent4"/>
              </a:solidFill>
            </a:endParaRPr>
          </a:p>
          <a:p>
            <a:pPr lvl="1"/>
            <a:r>
              <a:rPr kumimoji="1" lang="ja-JP" altLang="en-US" sz="2975" b="1" dirty="0" smtClean="0">
                <a:ln w="12700">
                  <a:solidFill>
                    <a:schemeClr val="accent5"/>
                  </a:solidFill>
                  <a:prstDash val="solid"/>
                </a:ln>
                <a:pattFill prst="ltDnDiag">
                  <a:fgClr>
                    <a:schemeClr val="accent5">
                      <a:lumMod val="60000"/>
                      <a:lumOff val="40000"/>
                    </a:schemeClr>
                  </a:fgClr>
                  <a:bgClr>
                    <a:schemeClr val="bg1"/>
                  </a:bgClr>
                </a:pattFill>
              </a:rPr>
              <a:t>制作ゲーム発表会</a:t>
            </a:r>
            <a:endParaRPr kumimoji="1" lang="en-US" altLang="ja-JP" sz="2975" b="1" dirty="0" smtClean="0">
              <a:ln w="12700">
                <a:solidFill>
                  <a:schemeClr val="tx1">
                    <a:lumMod val="75000"/>
                    <a:lumOff val="25000"/>
                  </a:schemeClr>
                </a:solidFill>
                <a:prstDash val="solid"/>
              </a:ln>
              <a:solidFill>
                <a:schemeClr val="accent4"/>
              </a:solidFill>
            </a:endParaRPr>
          </a:p>
          <a:p>
            <a:pPr lvl="1"/>
            <a:r>
              <a:rPr lang="ja-JP" altLang="en-US" sz="2975" b="1" dirty="0" smtClean="0">
                <a:ln w="12700">
                  <a:solidFill>
                    <a:schemeClr val="accent5"/>
                  </a:solidFill>
                  <a:prstDash val="solid"/>
                </a:ln>
                <a:pattFill prst="ltDnDiag">
                  <a:fgClr>
                    <a:schemeClr val="accent5">
                      <a:lumMod val="60000"/>
                      <a:lumOff val="40000"/>
                    </a:schemeClr>
                  </a:fgClr>
                  <a:bgClr>
                    <a:schemeClr val="bg1"/>
                  </a:bgClr>
                </a:pattFill>
              </a:rPr>
              <a:t>オープンキャンパススタッフ</a:t>
            </a:r>
          </a:p>
        </p:txBody>
      </p:sp>
      <p:sp>
        <p:nvSpPr>
          <p:cNvPr id="4" name="テキスト ボックス 3"/>
          <p:cNvSpPr txBox="1"/>
          <p:nvPr/>
        </p:nvSpPr>
        <p:spPr>
          <a:xfrm>
            <a:off x="6314261" y="9382780"/>
            <a:ext cx="543739" cy="523220"/>
          </a:xfrm>
          <a:prstGeom prst="rect">
            <a:avLst/>
          </a:prstGeom>
          <a:noFill/>
        </p:spPr>
        <p:txBody>
          <a:bodyPr wrap="none" rtlCol="0">
            <a:spAutoFit/>
          </a:bodyPr>
          <a:lstStyle/>
          <a:p>
            <a:r>
              <a:rPr lang="ja-JP" altLang="en-US" sz="2800" dirty="0">
                <a:solidFill>
                  <a:schemeClr val="bg1"/>
                </a:solidFill>
              </a:rPr>
              <a:t>２</a:t>
            </a:r>
            <a:endParaRPr kumimoji="1" lang="ja-JP" altLang="en-US" sz="2800" dirty="0">
              <a:solidFill>
                <a:schemeClr val="bg1"/>
              </a:solidFill>
            </a:endParaRPr>
          </a:p>
        </p:txBody>
      </p:sp>
      <p:sp>
        <p:nvSpPr>
          <p:cNvPr id="6" name="正方形/長方形 5"/>
          <p:cNvSpPr/>
          <p:nvPr/>
        </p:nvSpPr>
        <p:spPr>
          <a:xfrm>
            <a:off x="2413337" y="279169"/>
            <a:ext cx="2031325" cy="120032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ja-JP" altLang="en-US" sz="7200" b="1" i="1" dirty="0" smtClean="0">
                <a:ln/>
                <a:solidFill>
                  <a:srgbClr val="FF0000"/>
                </a:solidFill>
              </a:rPr>
              <a:t>目次</a:t>
            </a:r>
            <a:endParaRPr lang="ja-JP" altLang="en-US" sz="5400" b="1" i="1" dirty="0">
              <a:ln/>
              <a:solidFill>
                <a:srgbClr val="FF0000"/>
              </a:solidFill>
            </a:endParaRPr>
          </a:p>
        </p:txBody>
      </p:sp>
    </p:spTree>
    <p:extLst>
      <p:ext uri="{BB962C8B-B14F-4D97-AF65-F5344CB8AC3E}">
        <p14:creationId xmlns:p14="http://schemas.microsoft.com/office/powerpoint/2010/main" val="33691053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3" name="コンテンツ プレースホルダー 2"/>
          <p:cNvSpPr>
            <a:spLocks noGrp="1"/>
          </p:cNvSpPr>
          <p:nvPr>
            <p:ph idx="1"/>
          </p:nvPr>
        </p:nvSpPr>
        <p:spPr>
          <a:xfrm>
            <a:off x="0" y="1767467"/>
            <a:ext cx="6858000" cy="1143000"/>
          </a:xfrm>
        </p:spPr>
        <p:style>
          <a:lnRef idx="2">
            <a:schemeClr val="accent2"/>
          </a:lnRef>
          <a:fillRef idx="1">
            <a:schemeClr val="lt1"/>
          </a:fillRef>
          <a:effectRef idx="0">
            <a:schemeClr val="accent2"/>
          </a:effectRef>
          <a:fontRef idx="minor">
            <a:schemeClr val="dk1"/>
          </a:fontRef>
        </p:style>
        <p:txBody>
          <a:bodyPr>
            <a:noAutofit/>
          </a:bodyPr>
          <a:lstStyle/>
          <a:p>
            <a:r>
              <a:rPr lang="ja-JP" altLang="en-US" sz="2800" b="1" dirty="0">
                <a:ln w="6600">
                  <a:solidFill>
                    <a:schemeClr val="accent2"/>
                  </a:solidFill>
                  <a:prstDash val="solid"/>
                </a:ln>
                <a:solidFill>
                  <a:srgbClr val="FFFFFF"/>
                </a:solidFill>
                <a:effectLst>
                  <a:outerShdw dist="38100" dir="2700000" algn="tl" rotWithShape="0">
                    <a:schemeClr val="accent2"/>
                  </a:outerShdw>
                </a:effectLst>
              </a:rPr>
              <a:t>「</a:t>
            </a:r>
            <a:r>
              <a:rPr lang="ja-JP" altLang="en-US" sz="2800" b="1" dirty="0" smtClean="0">
                <a:ln w="6600">
                  <a:solidFill>
                    <a:schemeClr val="accent2"/>
                  </a:solidFill>
                  <a:prstDash val="solid"/>
                </a:ln>
                <a:solidFill>
                  <a:srgbClr val="FFFFFF"/>
                </a:solidFill>
                <a:effectLst>
                  <a:outerShdw dist="38100" dir="2700000" algn="tl" rotWithShape="0">
                    <a:schemeClr val="accent2"/>
                  </a:outerShdw>
                </a:effectLst>
              </a:rPr>
              <a:t>クイズゲーム」</a:t>
            </a:r>
            <a:endParaRPr lang="en-US" altLang="ja-JP" sz="2800" b="1" dirty="0">
              <a:ln w="6600">
                <a:solidFill>
                  <a:schemeClr val="accent2"/>
                </a:solidFill>
                <a:prstDash val="solid"/>
              </a:ln>
              <a:solidFill>
                <a:srgbClr val="FFFFFF"/>
              </a:solidFill>
              <a:effectLst>
                <a:outerShdw dist="38100" dir="2700000" algn="tl" rotWithShape="0">
                  <a:schemeClr val="accent2"/>
                </a:outerShdw>
              </a:effectLst>
            </a:endParaRPr>
          </a:p>
          <a:p>
            <a:pPr lvl="1"/>
            <a:r>
              <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rPr>
              <a:t>.txt</a:t>
            </a:r>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ファイル</a:t>
            </a:r>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を読み込み、問題文と</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選択肢を　　表示し、数字入力で回答</a:t>
            </a:r>
            <a:endPar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p:txBody>
      </p:sp>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t="5105" r="18301" b="67849"/>
          <a:stretch/>
        </p:blipFill>
        <p:spPr>
          <a:xfrm>
            <a:off x="116590" y="3096359"/>
            <a:ext cx="6624818" cy="1763318"/>
          </a:xfrm>
          <a:prstGeom prst="rect">
            <a:avLst/>
          </a:prstGeom>
        </p:spPr>
      </p:pic>
      <p:sp>
        <p:nvSpPr>
          <p:cNvPr id="4" name="テキスト ボックス 3"/>
          <p:cNvSpPr txBox="1"/>
          <p:nvPr/>
        </p:nvSpPr>
        <p:spPr>
          <a:xfrm>
            <a:off x="0" y="9382780"/>
            <a:ext cx="543739" cy="523220"/>
          </a:xfrm>
          <a:prstGeom prst="rect">
            <a:avLst/>
          </a:prstGeom>
          <a:noFill/>
        </p:spPr>
        <p:txBody>
          <a:bodyPr wrap="none" rtlCol="0">
            <a:spAutoFit/>
          </a:bodyPr>
          <a:lstStyle/>
          <a:p>
            <a:r>
              <a:rPr lang="ja-JP" altLang="en-US" sz="2800" dirty="0"/>
              <a:t>３</a:t>
            </a:r>
            <a:endParaRPr kumimoji="1" lang="ja-JP" altLang="en-US" sz="2800" dirty="0"/>
          </a:p>
        </p:txBody>
      </p:sp>
      <p:pic>
        <p:nvPicPr>
          <p:cNvPr id="8" name="図 7"/>
          <p:cNvPicPr>
            <a:picLocks noChangeAspect="1"/>
          </p:cNvPicPr>
          <p:nvPr/>
        </p:nvPicPr>
        <p:blipFill rotWithShape="1">
          <a:blip r:embed="rId4">
            <a:extLst>
              <a:ext uri="{28A0092B-C50C-407E-A947-70E740481C1C}">
                <a14:useLocalDpi xmlns:a14="http://schemas.microsoft.com/office/drawing/2010/main" val="0"/>
              </a:ext>
            </a:extLst>
          </a:blip>
          <a:srcRect t="16172" r="36859" b="20623"/>
          <a:stretch/>
        </p:blipFill>
        <p:spPr>
          <a:xfrm>
            <a:off x="717051" y="5791543"/>
            <a:ext cx="3302641" cy="2928044"/>
          </a:xfrm>
          <a:prstGeom prst="rect">
            <a:avLst/>
          </a:prstGeom>
        </p:spPr>
      </p:pic>
      <p:sp>
        <p:nvSpPr>
          <p:cNvPr id="10" name="正方形/長方形 9"/>
          <p:cNvSpPr/>
          <p:nvPr/>
        </p:nvSpPr>
        <p:spPr>
          <a:xfrm>
            <a:off x="1259174" y="63044"/>
            <a:ext cx="4339650" cy="923330"/>
          </a:xfrm>
          <a:prstGeom prst="rect">
            <a:avLst/>
          </a:prstGeom>
          <a:noFill/>
        </p:spPr>
        <p:txBody>
          <a:bodyPr wrap="none" lIns="91440" tIns="45720" rIns="91440" bIns="45720">
            <a:spAutoFit/>
          </a:bodyPr>
          <a:lstStyle/>
          <a:p>
            <a:pPr algn="ctr"/>
            <a:r>
              <a:rPr lang="ja-JP" alt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制作作品紹介</a:t>
            </a:r>
            <a:endParaRPr lang="ja-JP"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1" name="正方形/長方形 10"/>
          <p:cNvSpPr/>
          <p:nvPr/>
        </p:nvSpPr>
        <p:spPr>
          <a:xfrm>
            <a:off x="0" y="1058355"/>
            <a:ext cx="6857999" cy="523220"/>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altLang="ja-JP" sz="28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Win32</a:t>
            </a:r>
            <a:r>
              <a:rPr lang="ja-JP" altLang="en-US" sz="28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コンソールアプリによる制作</a:t>
            </a:r>
            <a:endParaRPr lang="ja-JP" alt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3" name="テキスト ボックス 12"/>
          <p:cNvSpPr txBox="1"/>
          <p:nvPr/>
        </p:nvSpPr>
        <p:spPr>
          <a:xfrm>
            <a:off x="0" y="4985623"/>
            <a:ext cx="6857999"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解答</a:t>
            </a:r>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結果を別の</a:t>
            </a:r>
            <a:r>
              <a:rPr lang="en-US" altLang="ja-JP" sz="2400" b="1" dirty="0">
                <a:ln w="6600">
                  <a:solidFill>
                    <a:schemeClr val="accent2"/>
                  </a:solidFill>
                  <a:prstDash val="solid"/>
                </a:ln>
                <a:solidFill>
                  <a:srgbClr val="FFFFFF"/>
                </a:solidFill>
                <a:effectLst>
                  <a:outerShdw dist="38100" dir="2700000" algn="tl" rotWithShape="0">
                    <a:schemeClr val="accent2"/>
                  </a:outerShdw>
                </a:effectLst>
              </a:rPr>
              <a:t>.</a:t>
            </a:r>
            <a:r>
              <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rPr>
              <a:t>txt</a:t>
            </a:r>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ファイル</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へ</a:t>
            </a:r>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出力</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し</a:t>
            </a:r>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、正解数</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　　正解率、正解率</a:t>
            </a:r>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による評価を表示</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する</a:t>
            </a:r>
            <a:endParaRPr lang="ja-JP" altLang="en-US" sz="2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左矢印 4"/>
          <p:cNvSpPr/>
          <p:nvPr/>
        </p:nvSpPr>
        <p:spPr>
          <a:xfrm rot="21251979">
            <a:off x="3082302" y="5742552"/>
            <a:ext cx="3194137" cy="237994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3600" dirty="0" smtClean="0">
                <a:solidFill>
                  <a:schemeClr val="tx1"/>
                </a:solidFill>
              </a:rPr>
              <a:t>結果を表示</a:t>
            </a:r>
            <a:endParaRPr kumimoji="1" lang="ja-JP" altLang="en-US" sz="3600" dirty="0">
              <a:solidFill>
                <a:schemeClr val="tx1"/>
              </a:solidFill>
            </a:endParaRPr>
          </a:p>
        </p:txBody>
      </p:sp>
      <p:sp>
        <p:nvSpPr>
          <p:cNvPr id="12" name="テキスト ボックス 11"/>
          <p:cNvSpPr txBox="1"/>
          <p:nvPr/>
        </p:nvSpPr>
        <p:spPr>
          <a:xfrm>
            <a:off x="237962" y="8719587"/>
            <a:ext cx="6382073"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ja-JP" altLang="en-US" dirty="0" smtClean="0">
                <a:ln w="0"/>
                <a:solidFill>
                  <a:srgbClr val="0070C0"/>
                </a:solidFill>
                <a:effectLst>
                  <a:outerShdw blurRad="38100" dist="19050" dir="2700000" algn="tl" rotWithShape="0">
                    <a:schemeClr val="dk1">
                      <a:alpha val="40000"/>
                    </a:schemeClr>
                  </a:outerShdw>
                </a:effectLst>
              </a:rPr>
              <a:t>シューティング、アクションゲーム</a:t>
            </a:r>
            <a:r>
              <a:rPr kumimoji="1" lang="ja-JP" altLang="en-US" dirty="0" smtClean="0">
                <a:ln w="0"/>
                <a:solidFill>
                  <a:srgbClr val="0070C0"/>
                </a:solidFill>
                <a:effectLst>
                  <a:outerShdw blurRad="38100" dist="19050" dir="2700000" algn="tl" rotWithShape="0">
                    <a:schemeClr val="dk1">
                      <a:alpha val="40000"/>
                    </a:schemeClr>
                  </a:outerShdw>
                </a:effectLst>
              </a:rPr>
              <a:t>でもランキングデータの保存・読み込みに使用するようになった</a:t>
            </a:r>
            <a:endParaRPr kumimoji="1" lang="ja-JP" altLang="en-US" dirty="0">
              <a:ln w="0"/>
              <a:solidFill>
                <a:srgbClr val="0070C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464510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4" name="テキスト ボックス 3"/>
          <p:cNvSpPr txBox="1"/>
          <p:nvPr/>
        </p:nvSpPr>
        <p:spPr>
          <a:xfrm>
            <a:off x="6314261" y="9382780"/>
            <a:ext cx="543739" cy="523220"/>
          </a:xfrm>
          <a:prstGeom prst="rect">
            <a:avLst/>
          </a:prstGeom>
          <a:noFill/>
        </p:spPr>
        <p:txBody>
          <a:bodyPr wrap="none" rtlCol="0">
            <a:spAutoFit/>
          </a:bodyPr>
          <a:lstStyle/>
          <a:p>
            <a:r>
              <a:rPr lang="ja-JP" altLang="en-US" sz="2800" dirty="0"/>
              <a:t>４</a:t>
            </a:r>
            <a:endParaRPr kumimoji="1" lang="ja-JP" altLang="en-US" sz="2800" dirty="0"/>
          </a:p>
        </p:txBody>
      </p:sp>
      <p:sp>
        <p:nvSpPr>
          <p:cNvPr id="7" name="コンテンツ プレースホルダー 2"/>
          <p:cNvSpPr txBox="1">
            <a:spLocks/>
          </p:cNvSpPr>
          <p:nvPr/>
        </p:nvSpPr>
        <p:spPr>
          <a:xfrm>
            <a:off x="419623" y="1208094"/>
            <a:ext cx="6018756" cy="1011292"/>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「ランニングマン」</a:t>
            </a:r>
            <a:endPar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endParaRPr>
          </a:p>
          <a:p>
            <a:pPr lvl="1"/>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走るアニメーションと　　　　　　　　　　　　キー入力によるポリゴンの移動処理</a:t>
            </a:r>
            <a:endPar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endParaRPr>
          </a:p>
        </p:txBody>
      </p:sp>
      <p:sp>
        <p:nvSpPr>
          <p:cNvPr id="8" name="正方形/長方形 7"/>
          <p:cNvSpPr/>
          <p:nvPr/>
        </p:nvSpPr>
        <p:spPr>
          <a:xfrm>
            <a:off x="419623" y="399780"/>
            <a:ext cx="6018756" cy="523220"/>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altLang="ja-JP" sz="28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Win</a:t>
            </a:r>
            <a:r>
              <a:rPr lang="en-US" altLang="ja-JP"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32</a:t>
            </a:r>
            <a:r>
              <a:rPr lang="ja-JP" altLang="en-US" sz="28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プロジェクト</a:t>
            </a:r>
            <a:r>
              <a:rPr lang="ja-JP" altLang="en-US" sz="28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による制作</a:t>
            </a:r>
            <a:endParaRPr lang="ja-JP" alt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30" name="グループ化 29"/>
          <p:cNvGrpSpPr/>
          <p:nvPr/>
        </p:nvGrpSpPr>
        <p:grpSpPr>
          <a:xfrm>
            <a:off x="122962" y="4983194"/>
            <a:ext cx="4494497" cy="3068320"/>
            <a:chOff x="933555" y="5107917"/>
            <a:chExt cx="4494497" cy="3068320"/>
          </a:xfrm>
        </p:grpSpPr>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529" y="5370297"/>
              <a:ext cx="4441371" cy="2537926"/>
            </a:xfrm>
            <a:prstGeom prst="rect">
              <a:avLst/>
            </a:prstGeom>
          </p:spPr>
        </p:pic>
        <p:sp>
          <p:nvSpPr>
            <p:cNvPr id="15" name="正方形/長方形 14"/>
            <p:cNvSpPr/>
            <p:nvPr/>
          </p:nvSpPr>
          <p:spPr>
            <a:xfrm>
              <a:off x="944528" y="5370297"/>
              <a:ext cx="873173" cy="12768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1123056" y="5107917"/>
              <a:ext cx="3906520" cy="162560"/>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1123056" y="8013677"/>
              <a:ext cx="3906520" cy="162560"/>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933555" y="5547062"/>
              <a:ext cx="877163" cy="923330"/>
            </a:xfrm>
            <a:prstGeom prst="rect">
              <a:avLst/>
            </a:prstGeom>
            <a:noFill/>
          </p:spPr>
          <p:txBody>
            <a:bodyPr wrap="none" lIns="91440" tIns="45720" rIns="91440" bIns="45720">
              <a:spAutoFit/>
            </a:bodyPr>
            <a:lstStyle/>
            <a:p>
              <a:pPr algn="ctr"/>
              <a:r>
                <a:rPr lang="ja-JP" alt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１</a:t>
              </a:r>
              <a:endParaRPr lang="ja-JP"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9" name="正方形/長方形 18"/>
            <p:cNvSpPr/>
            <p:nvPr/>
          </p:nvSpPr>
          <p:spPr>
            <a:xfrm>
              <a:off x="1790755" y="5532258"/>
              <a:ext cx="877164" cy="923330"/>
            </a:xfrm>
            <a:prstGeom prst="rect">
              <a:avLst/>
            </a:prstGeom>
            <a:noFill/>
          </p:spPr>
          <p:txBody>
            <a:bodyPr wrap="none" lIns="91440" tIns="45720" rIns="91440" bIns="45720">
              <a:spAutoFit/>
            </a:bodyPr>
            <a:lstStyle/>
            <a:p>
              <a:pPr algn="ctr"/>
              <a:r>
                <a:rPr lang="ja-JP" alt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２</a:t>
              </a:r>
              <a:endParaRPr lang="ja-JP"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0" name="正方形/長方形 19"/>
            <p:cNvSpPr/>
            <p:nvPr/>
          </p:nvSpPr>
          <p:spPr>
            <a:xfrm>
              <a:off x="2663927" y="5532258"/>
              <a:ext cx="877164" cy="923330"/>
            </a:xfrm>
            <a:prstGeom prst="rect">
              <a:avLst/>
            </a:prstGeom>
            <a:noFill/>
          </p:spPr>
          <p:txBody>
            <a:bodyPr wrap="none" lIns="91440" tIns="45720" rIns="91440" bIns="45720">
              <a:spAutoFit/>
            </a:bodyPr>
            <a:lstStyle/>
            <a:p>
              <a:pPr algn="ctr"/>
              <a:r>
                <a:rPr lang="ja-JP" alt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３</a:t>
              </a:r>
              <a:endParaRPr lang="ja-JP"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1" name="正方形/長方形 20"/>
            <p:cNvSpPr/>
            <p:nvPr/>
          </p:nvSpPr>
          <p:spPr>
            <a:xfrm>
              <a:off x="3540952" y="5513853"/>
              <a:ext cx="877164" cy="923330"/>
            </a:xfrm>
            <a:prstGeom prst="rect">
              <a:avLst/>
            </a:prstGeom>
            <a:noFill/>
          </p:spPr>
          <p:txBody>
            <a:bodyPr wrap="none" lIns="91440" tIns="45720" rIns="91440" bIns="45720">
              <a:spAutoFit/>
            </a:bodyPr>
            <a:lstStyle/>
            <a:p>
              <a:pPr algn="ctr"/>
              <a:r>
                <a:rPr lang="ja-JP" alt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４</a:t>
              </a:r>
              <a:endParaRPr lang="ja-JP"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2" name="正方形/長方形 21"/>
            <p:cNvSpPr/>
            <p:nvPr/>
          </p:nvSpPr>
          <p:spPr>
            <a:xfrm>
              <a:off x="4475239" y="5532258"/>
              <a:ext cx="877164" cy="923330"/>
            </a:xfrm>
            <a:prstGeom prst="rect">
              <a:avLst/>
            </a:prstGeom>
            <a:noFill/>
          </p:spPr>
          <p:txBody>
            <a:bodyPr wrap="none" lIns="91440" tIns="45720" rIns="91440" bIns="45720">
              <a:spAutoFit/>
            </a:bodyPr>
            <a:lstStyle/>
            <a:p>
              <a:pPr algn="ctr"/>
              <a:r>
                <a:rPr lang="ja-JP" alt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５</a:t>
              </a:r>
              <a:endParaRPr lang="ja-JP"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3" name="正方形/長方形 22"/>
            <p:cNvSpPr/>
            <p:nvPr/>
          </p:nvSpPr>
          <p:spPr>
            <a:xfrm>
              <a:off x="957908" y="6849747"/>
              <a:ext cx="877164" cy="923330"/>
            </a:xfrm>
            <a:prstGeom prst="rect">
              <a:avLst/>
            </a:prstGeom>
            <a:noFill/>
          </p:spPr>
          <p:txBody>
            <a:bodyPr wrap="none" lIns="91440" tIns="45720" rIns="91440" bIns="45720">
              <a:spAutoFit/>
            </a:bodyPr>
            <a:lstStyle/>
            <a:p>
              <a:pPr algn="ctr"/>
              <a:r>
                <a:rPr lang="ja-JP" alt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６</a:t>
              </a:r>
              <a:r>
                <a:rPr lang="en-US" altLang="ja-JP"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endParaRPr lang="ja-JP"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4" name="正方形/長方形 23"/>
            <p:cNvSpPr/>
            <p:nvPr/>
          </p:nvSpPr>
          <p:spPr>
            <a:xfrm>
              <a:off x="1815108" y="6834943"/>
              <a:ext cx="877164" cy="923330"/>
            </a:xfrm>
            <a:prstGeom prst="rect">
              <a:avLst/>
            </a:prstGeom>
            <a:noFill/>
          </p:spPr>
          <p:txBody>
            <a:bodyPr wrap="none" lIns="91440" tIns="45720" rIns="91440" bIns="45720">
              <a:spAutoFit/>
            </a:bodyPr>
            <a:lstStyle/>
            <a:p>
              <a:pPr algn="ctr"/>
              <a:r>
                <a:rPr lang="ja-JP" alt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７</a:t>
              </a:r>
              <a:endParaRPr lang="ja-JP"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5" name="正方形/長方形 24"/>
            <p:cNvSpPr/>
            <p:nvPr/>
          </p:nvSpPr>
          <p:spPr>
            <a:xfrm>
              <a:off x="2688280" y="6834943"/>
              <a:ext cx="877164" cy="923330"/>
            </a:xfrm>
            <a:prstGeom prst="rect">
              <a:avLst/>
            </a:prstGeom>
            <a:noFill/>
          </p:spPr>
          <p:txBody>
            <a:bodyPr wrap="none" lIns="91440" tIns="45720" rIns="91440" bIns="45720">
              <a:spAutoFit/>
            </a:bodyPr>
            <a:lstStyle/>
            <a:p>
              <a:pPr algn="ctr"/>
              <a:r>
                <a:rPr lang="ja-JP" alt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８</a:t>
              </a:r>
              <a:endParaRPr lang="ja-JP"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6" name="正方形/長方形 25"/>
            <p:cNvSpPr/>
            <p:nvPr/>
          </p:nvSpPr>
          <p:spPr>
            <a:xfrm>
              <a:off x="3565305" y="6816538"/>
              <a:ext cx="877164" cy="923330"/>
            </a:xfrm>
            <a:prstGeom prst="rect">
              <a:avLst/>
            </a:prstGeom>
            <a:noFill/>
          </p:spPr>
          <p:txBody>
            <a:bodyPr wrap="none" lIns="91440" tIns="45720" rIns="91440" bIns="45720">
              <a:spAutoFit/>
            </a:bodyPr>
            <a:lstStyle/>
            <a:p>
              <a:pPr algn="ctr"/>
              <a:r>
                <a:rPr lang="ja-JP" alt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９</a:t>
              </a:r>
              <a:endParaRPr lang="ja-JP"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7" name="正方形/長方形 26"/>
            <p:cNvSpPr/>
            <p:nvPr/>
          </p:nvSpPr>
          <p:spPr>
            <a:xfrm>
              <a:off x="4448297" y="6834943"/>
              <a:ext cx="979755" cy="923330"/>
            </a:xfrm>
            <a:prstGeom prst="rect">
              <a:avLst/>
            </a:prstGeom>
            <a:noFill/>
          </p:spPr>
          <p:txBody>
            <a:bodyPr wrap="none" lIns="91440" tIns="45720" rIns="91440" bIns="45720">
              <a:spAutoFit/>
            </a:bodyPr>
            <a:lstStyle/>
            <a:p>
              <a:pPr algn="ctr"/>
              <a:r>
                <a:rPr lang="en-US" altLang="ja-JP"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10</a:t>
              </a:r>
              <a:endParaRPr lang="ja-JP"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8" name="右矢印 27"/>
            <p:cNvSpPr/>
            <p:nvPr/>
          </p:nvSpPr>
          <p:spPr>
            <a:xfrm rot="10064703">
              <a:off x="1549712" y="6503311"/>
              <a:ext cx="3105597" cy="15127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テキスト ボックス 30"/>
          <p:cNvSpPr txBox="1"/>
          <p:nvPr/>
        </p:nvSpPr>
        <p:spPr>
          <a:xfrm rot="581945">
            <a:off x="4435147" y="5686086"/>
            <a:ext cx="2148616" cy="120032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dirty="0" smtClean="0">
                <a:ln w="0"/>
                <a:solidFill>
                  <a:srgbClr val="0070C0"/>
                </a:solidFill>
                <a:effectLst>
                  <a:outerShdw blurRad="38100" dist="19050" dir="2700000" algn="tl" rotWithShape="0">
                    <a:schemeClr val="dk1">
                      <a:alpha val="40000"/>
                    </a:schemeClr>
                  </a:outerShdw>
                </a:effectLst>
              </a:rPr>
              <a:t>設定した　　　　テクスチャ座標を数字の順番に　　移動する</a:t>
            </a:r>
            <a:endParaRPr kumimoji="1" lang="ja-JP" altLang="en-US" dirty="0">
              <a:ln w="0"/>
              <a:solidFill>
                <a:srgbClr val="0070C0"/>
              </a:solidFill>
              <a:effectLst>
                <a:outerShdw blurRad="38100" dist="19050" dir="2700000" algn="tl" rotWithShape="0">
                  <a:schemeClr val="dk1">
                    <a:alpha val="40000"/>
                  </a:schemeClr>
                </a:outerShdw>
              </a:effectLst>
            </a:endParaRPr>
          </a:p>
        </p:txBody>
      </p:sp>
      <p:grpSp>
        <p:nvGrpSpPr>
          <p:cNvPr id="3" name="グループ化 2"/>
          <p:cNvGrpSpPr/>
          <p:nvPr/>
        </p:nvGrpSpPr>
        <p:grpSpPr>
          <a:xfrm>
            <a:off x="328610" y="2405683"/>
            <a:ext cx="6200778" cy="2400392"/>
            <a:chOff x="328610" y="2727629"/>
            <a:chExt cx="6200778" cy="2400392"/>
          </a:xfrm>
        </p:grpSpPr>
        <p:grpSp>
          <p:nvGrpSpPr>
            <p:cNvPr id="12" name="グループ化 11"/>
            <p:cNvGrpSpPr/>
            <p:nvPr/>
          </p:nvGrpSpPr>
          <p:grpSpPr>
            <a:xfrm>
              <a:off x="328610" y="2727629"/>
              <a:ext cx="6200778" cy="2005241"/>
              <a:chOff x="328610" y="3368872"/>
              <a:chExt cx="6200778" cy="2005241"/>
            </a:xfrm>
          </p:grpSpPr>
          <p:grpSp>
            <p:nvGrpSpPr>
              <p:cNvPr id="10" name="グループ化 9"/>
              <p:cNvGrpSpPr/>
              <p:nvPr/>
            </p:nvGrpSpPr>
            <p:grpSpPr>
              <a:xfrm>
                <a:off x="328610" y="3551516"/>
                <a:ext cx="6200778" cy="1822597"/>
                <a:chOff x="385352" y="2462020"/>
                <a:chExt cx="6200778" cy="1822597"/>
              </a:xfrm>
            </p:grpSpPr>
            <p:pic>
              <p:nvPicPr>
                <p:cNvPr id="2" name="図 1"/>
                <p:cNvPicPr>
                  <a:picLocks noChangeAspect="1"/>
                </p:cNvPicPr>
                <p:nvPr/>
              </p:nvPicPr>
              <p:blipFill rotWithShape="1">
                <a:blip r:embed="rId4">
                  <a:extLst>
                    <a:ext uri="{28A0092B-C50C-407E-A947-70E740481C1C}">
                      <a14:useLocalDpi xmlns:a14="http://schemas.microsoft.com/office/drawing/2010/main" val="0"/>
                    </a:ext>
                  </a:extLst>
                </a:blip>
                <a:srcRect l="20093" r="24881" b="14272"/>
                <a:stretch/>
              </p:blipFill>
              <p:spPr>
                <a:xfrm>
                  <a:off x="385352" y="2462020"/>
                  <a:ext cx="2155371" cy="182259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6" name="図 5"/>
                <p:cNvPicPr>
                  <a:picLocks noChangeAspect="1"/>
                </p:cNvPicPr>
                <p:nvPr/>
              </p:nvPicPr>
              <p:blipFill rotWithShape="1">
                <a:blip r:embed="rId5">
                  <a:extLst>
                    <a:ext uri="{28A0092B-C50C-407E-A947-70E740481C1C}">
                      <a14:useLocalDpi xmlns:a14="http://schemas.microsoft.com/office/drawing/2010/main" val="0"/>
                    </a:ext>
                  </a:extLst>
                </a:blip>
                <a:srcRect l="26818" b="25971"/>
                <a:stretch/>
              </p:blipFill>
              <p:spPr>
                <a:xfrm>
                  <a:off x="3934370" y="2462020"/>
                  <a:ext cx="2651760" cy="182259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9" name="右矢印 8"/>
                <p:cNvSpPr/>
                <p:nvPr/>
              </p:nvSpPr>
              <p:spPr>
                <a:xfrm>
                  <a:off x="2943631" y="3064981"/>
                  <a:ext cx="587830" cy="640080"/>
                </a:xfrm>
                <a:prstGeom prst="rightArrow">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テキスト ボックス 10"/>
              <p:cNvSpPr txBox="1"/>
              <p:nvPr/>
            </p:nvSpPr>
            <p:spPr>
              <a:xfrm>
                <a:off x="2305198" y="3368872"/>
                <a:ext cx="2038625"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2000" dirty="0" smtClean="0">
                    <a:ln w="0"/>
                    <a:effectLst>
                      <a:outerShdw blurRad="38100" dist="19050" dir="2700000" algn="tl" rotWithShape="0">
                        <a:schemeClr val="dk1">
                          <a:alpha val="40000"/>
                        </a:schemeClr>
                      </a:outerShdw>
                    </a:effectLst>
                  </a:rPr>
                  <a:t>キー操作で　　位置を移動する</a:t>
                </a:r>
                <a:endParaRPr kumimoji="1" lang="ja-JP" altLang="en-US" sz="2000" dirty="0">
                  <a:ln w="0"/>
                  <a:effectLst>
                    <a:outerShdw blurRad="38100" dist="19050" dir="2700000" algn="tl" rotWithShape="0">
                      <a:schemeClr val="dk1">
                        <a:alpha val="40000"/>
                      </a:schemeClr>
                    </a:outerShdw>
                  </a:effectLst>
                </a:endParaRPr>
              </a:p>
            </p:txBody>
          </p:sp>
        </p:grpSp>
        <p:sp>
          <p:nvSpPr>
            <p:cNvPr id="29" name="テキスト ボックス 28"/>
            <p:cNvSpPr txBox="1"/>
            <p:nvPr/>
          </p:nvSpPr>
          <p:spPr>
            <a:xfrm>
              <a:off x="2143953" y="4420135"/>
              <a:ext cx="2361114"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2000" dirty="0">
                  <a:ln w="0"/>
                  <a:effectLst>
                    <a:outerShdw blurRad="38100" dist="19050" dir="2700000" algn="tl" rotWithShape="0">
                      <a:schemeClr val="dk1">
                        <a:alpha val="40000"/>
                      </a:schemeClr>
                    </a:outerShdw>
                  </a:effectLst>
                </a:rPr>
                <a:t>アニメーションを自動で再生</a:t>
              </a:r>
              <a:endParaRPr kumimoji="1" lang="ja-JP" altLang="en-US" sz="2000" dirty="0">
                <a:ln w="0"/>
                <a:effectLst>
                  <a:outerShdw blurRad="38100" dist="19050" dir="2700000" algn="tl" rotWithShape="0">
                    <a:schemeClr val="dk1">
                      <a:alpha val="40000"/>
                    </a:schemeClr>
                  </a:outerShdw>
                </a:effectLst>
              </a:endParaRPr>
            </a:p>
          </p:txBody>
        </p:sp>
      </p:grpSp>
      <p:sp>
        <p:nvSpPr>
          <p:cNvPr id="32" name="テキスト ボックス 31"/>
          <p:cNvSpPr txBox="1"/>
          <p:nvPr/>
        </p:nvSpPr>
        <p:spPr>
          <a:xfrm>
            <a:off x="147315" y="8336302"/>
            <a:ext cx="6382073" cy="92333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dirty="0" smtClean="0">
                <a:ln w="0"/>
                <a:solidFill>
                  <a:srgbClr val="0070C0"/>
                </a:solidFill>
                <a:effectLst>
                  <a:outerShdw blurRad="38100" dist="19050" dir="2700000" algn="tl" rotWithShape="0">
                    <a:schemeClr val="dk1">
                      <a:alpha val="40000"/>
                    </a:schemeClr>
                  </a:outerShdw>
                </a:effectLst>
              </a:rPr>
              <a:t>後に制作する２</a:t>
            </a:r>
            <a:r>
              <a:rPr kumimoji="1" lang="en-US" altLang="ja-JP" dirty="0" smtClean="0">
                <a:ln w="0"/>
                <a:solidFill>
                  <a:srgbClr val="0070C0"/>
                </a:solidFill>
                <a:effectLst>
                  <a:outerShdw blurRad="38100" dist="19050" dir="2700000" algn="tl" rotWithShape="0">
                    <a:schemeClr val="dk1">
                      <a:alpha val="40000"/>
                    </a:schemeClr>
                  </a:outerShdw>
                </a:effectLst>
              </a:rPr>
              <a:t>D</a:t>
            </a:r>
            <a:r>
              <a:rPr kumimoji="1" lang="ja-JP" altLang="en-US" dirty="0" smtClean="0">
                <a:ln w="0"/>
                <a:solidFill>
                  <a:srgbClr val="0070C0"/>
                </a:solidFill>
                <a:effectLst>
                  <a:outerShdw blurRad="38100" dist="19050" dir="2700000" algn="tl" rotWithShape="0">
                    <a:schemeClr val="dk1">
                      <a:alpha val="40000"/>
                    </a:schemeClr>
                  </a:outerShdw>
                </a:effectLst>
              </a:rPr>
              <a:t>のシューティングやアクションゲームの　移動モーション、爆発アニメーションにも使われ、</a:t>
            </a:r>
            <a:endParaRPr kumimoji="1" lang="en-US" altLang="ja-JP" dirty="0" smtClean="0">
              <a:ln w="0"/>
              <a:solidFill>
                <a:srgbClr val="0070C0"/>
              </a:solidFill>
              <a:effectLst>
                <a:outerShdw blurRad="38100" dist="19050" dir="2700000" algn="tl" rotWithShape="0">
                  <a:schemeClr val="dk1">
                    <a:alpha val="40000"/>
                  </a:schemeClr>
                </a:outerShdw>
              </a:effectLst>
            </a:endParaRPr>
          </a:p>
          <a:p>
            <a:r>
              <a:rPr kumimoji="1" lang="ja-JP" altLang="en-US" dirty="0" smtClean="0">
                <a:ln w="0"/>
                <a:solidFill>
                  <a:srgbClr val="0070C0"/>
                </a:solidFill>
                <a:effectLst>
                  <a:outerShdw blurRad="38100" dist="19050" dir="2700000" algn="tl" rotWithShape="0">
                    <a:schemeClr val="dk1">
                      <a:alpha val="40000"/>
                    </a:schemeClr>
                  </a:outerShdw>
                </a:effectLst>
              </a:rPr>
              <a:t>制作作品の</a:t>
            </a:r>
            <a:r>
              <a:rPr lang="ja-JP" altLang="en-US" dirty="0">
                <a:ln w="0"/>
                <a:solidFill>
                  <a:srgbClr val="0070C0"/>
                </a:solidFill>
                <a:effectLst>
                  <a:outerShdw blurRad="38100" dist="19050" dir="2700000" algn="tl" rotWithShape="0">
                    <a:schemeClr val="dk1">
                      <a:alpha val="40000"/>
                    </a:schemeClr>
                  </a:outerShdw>
                </a:effectLst>
              </a:rPr>
              <a:t>クオリティ</a:t>
            </a:r>
            <a:r>
              <a:rPr kumimoji="1" lang="ja-JP" altLang="en-US" dirty="0" smtClean="0">
                <a:ln w="0"/>
                <a:solidFill>
                  <a:srgbClr val="0070C0"/>
                </a:solidFill>
                <a:effectLst>
                  <a:outerShdw blurRad="38100" dist="19050" dir="2700000" algn="tl" rotWithShape="0">
                    <a:schemeClr val="dk1">
                      <a:alpha val="40000"/>
                    </a:schemeClr>
                  </a:outerShdw>
                </a:effectLst>
              </a:rPr>
              <a:t>を上げることが出来た。</a:t>
            </a:r>
            <a:endParaRPr kumimoji="1" lang="ja-JP" altLang="en-US" dirty="0">
              <a:ln w="0"/>
              <a:solidFill>
                <a:srgbClr val="0070C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301916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2" name="タイトル 1"/>
          <p:cNvSpPr>
            <a:spLocks noGrp="1"/>
          </p:cNvSpPr>
          <p:nvPr>
            <p:ph type="title"/>
          </p:nvPr>
        </p:nvSpPr>
        <p:spPr>
          <a:xfrm>
            <a:off x="137784" y="166621"/>
            <a:ext cx="6501009" cy="1464234"/>
          </a:xfrm>
        </p:spPr>
        <p:style>
          <a:lnRef idx="2">
            <a:schemeClr val="dk1"/>
          </a:lnRef>
          <a:fillRef idx="1">
            <a:schemeClr val="lt1"/>
          </a:fillRef>
          <a:effectRef idx="0">
            <a:schemeClr val="dk1"/>
          </a:effectRef>
          <a:fontRef idx="minor">
            <a:schemeClr val="dk1"/>
          </a:fontRef>
        </p:style>
        <p:txBody>
          <a:bodyPr/>
          <a:lstStyle/>
          <a:p>
            <a:r>
              <a:rPr kumimoji="1" lang="ja-JP" altLang="en-US"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「メタセコイア」</a:t>
            </a:r>
            <a:r>
              <a:rPr kumimoji="1" lang="en-US" altLang="ja-JP"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r>
              <a:rPr kumimoji="1" lang="ja-JP" altLang="en-US"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３</a:t>
            </a:r>
            <a:r>
              <a:rPr kumimoji="1" lang="en-US" altLang="ja-JP"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
            </a:r>
            <a:r>
              <a:rPr kumimoji="1" lang="ja-JP" altLang="en-US"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モデリングツール</a:t>
            </a:r>
            <a:r>
              <a:rPr kumimoji="1" lang="en-US" altLang="ja-JP"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r>
              <a:rPr kumimoji="1" lang="ja-JP" altLang="en-US"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と</a:t>
            </a:r>
            <a:r>
              <a:rPr kumimoji="1" lang="en-US" altLang="ja-JP"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r>
            <a:br>
              <a:rPr kumimoji="1" lang="en-US" altLang="ja-JP"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kumimoji="1" lang="ja-JP" altLang="en-US"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「モデルビューワー」ツールによる</a:t>
            </a:r>
            <a:r>
              <a:rPr kumimoji="1" lang="en-US" altLang="ja-JP"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r>
            <a:br>
              <a:rPr kumimoji="1" lang="en-US" altLang="ja-JP"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kumimoji="1" lang="ja-JP" altLang="en-US"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３</a:t>
            </a:r>
            <a:r>
              <a:rPr kumimoji="1" lang="en-US" altLang="ja-JP"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
            </a:r>
            <a:r>
              <a:rPr kumimoji="1" lang="ja-JP" altLang="en-US"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ステージ制作（</a:t>
            </a:r>
            <a:r>
              <a:rPr lang="ja-JP" altLang="en-US"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個人</a:t>
            </a:r>
            <a:r>
              <a:rPr kumimoji="1" lang="ja-JP" altLang="en-US"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制作）</a:t>
            </a:r>
            <a:endParaRPr kumimoji="1" lang="ja-JP" altLang="en-US"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コンテンツ プレースホルダー 2"/>
          <p:cNvSpPr>
            <a:spLocks noGrp="1"/>
          </p:cNvSpPr>
          <p:nvPr>
            <p:ph idx="1"/>
          </p:nvPr>
        </p:nvSpPr>
        <p:spPr>
          <a:xfrm>
            <a:off x="0" y="6431426"/>
            <a:ext cx="6858000" cy="2995510"/>
          </a:xfrm>
        </p:spPr>
        <p:style>
          <a:lnRef idx="2">
            <a:schemeClr val="accent2"/>
          </a:lnRef>
          <a:fillRef idx="1">
            <a:schemeClr val="lt1"/>
          </a:fillRef>
          <a:effectRef idx="0">
            <a:schemeClr val="accent2"/>
          </a:effectRef>
          <a:fontRef idx="minor">
            <a:schemeClr val="dk1"/>
          </a:fontRef>
        </p:style>
        <p:txBody>
          <a:bodyPr>
            <a:noAutofit/>
          </a:bodyPr>
          <a:lstStyle/>
          <a:p>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制作期間</a:t>
            </a:r>
            <a:r>
              <a:rPr lang="ja-JP" altLang="en-US" sz="2400" b="1" dirty="0" smtClean="0">
                <a:ln w="6600">
                  <a:solidFill>
                    <a:schemeClr val="accent2"/>
                  </a:solidFill>
                  <a:prstDash val="solid"/>
                </a:ln>
                <a:solidFill>
                  <a:schemeClr val="bg1"/>
                </a:solidFill>
                <a:effectLst>
                  <a:outerShdw dist="38100" dir="2700000" algn="tl" rotWithShape="0">
                    <a:schemeClr val="accent2"/>
                  </a:outerShdw>
                </a:effectLst>
              </a:rPr>
              <a:t>：約</a:t>
            </a:r>
            <a:r>
              <a:rPr lang="en-US" altLang="ja-JP" sz="2400" b="1" dirty="0" smtClean="0">
                <a:ln w="6600">
                  <a:solidFill>
                    <a:schemeClr val="accent2"/>
                  </a:solidFill>
                  <a:prstDash val="solid"/>
                </a:ln>
                <a:solidFill>
                  <a:schemeClr val="bg1"/>
                </a:solidFill>
                <a:effectLst>
                  <a:outerShdw dist="38100" dir="2700000" algn="tl" rotWithShape="0">
                    <a:schemeClr val="accent2"/>
                  </a:outerShdw>
                </a:effectLst>
              </a:rPr>
              <a:t>1</a:t>
            </a:r>
            <a:r>
              <a:rPr lang="ja-JP" altLang="en-US" sz="2400" b="1" dirty="0" smtClean="0">
                <a:ln w="6600">
                  <a:solidFill>
                    <a:schemeClr val="accent2"/>
                  </a:solidFill>
                  <a:prstDash val="solid"/>
                </a:ln>
                <a:solidFill>
                  <a:schemeClr val="bg1"/>
                </a:solidFill>
                <a:effectLst>
                  <a:outerShdw dist="38100" dir="2700000" algn="tl" rotWithShape="0">
                    <a:schemeClr val="accent2"/>
                  </a:outerShdw>
                </a:effectLst>
              </a:rPr>
              <a:t>ヶ月</a:t>
            </a:r>
            <a:endParaRPr lang="en-US" altLang="ja-JP" sz="2400" b="1" dirty="0" smtClean="0">
              <a:ln w="6600">
                <a:solidFill>
                  <a:schemeClr val="accent2"/>
                </a:solidFill>
                <a:prstDash val="solid"/>
              </a:ln>
              <a:solidFill>
                <a:schemeClr val="bg1"/>
              </a:solidFill>
              <a:effectLst>
                <a:outerShdw dist="38100" dir="2700000" algn="tl" rotWithShape="0">
                  <a:schemeClr val="accent2"/>
                </a:outerShdw>
              </a:effectLst>
            </a:endParaRPr>
          </a:p>
          <a:p>
            <a:r>
              <a:rPr lang="en-US" altLang="ja-JP" sz="2400" b="1" dirty="0" smtClean="0">
                <a:ln w="6600">
                  <a:solidFill>
                    <a:schemeClr val="accent2"/>
                  </a:solidFill>
                  <a:prstDash val="solid"/>
                </a:ln>
                <a:solidFill>
                  <a:schemeClr val="tx1"/>
                </a:solidFill>
                <a:effectLst>
                  <a:outerShdw dist="38100" dir="2700000" algn="tl" rotWithShape="0">
                    <a:schemeClr val="accent2"/>
                  </a:outerShdw>
                </a:effectLst>
              </a:rPr>
              <a:t>RPG</a:t>
            </a: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にありそうな公園</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をイメージ</a:t>
            </a:r>
            <a:endPar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木、宝箱、川に</a:t>
            </a:r>
            <a:r>
              <a:rPr lang="ja-JP" altLang="en-US" sz="2400" b="1" dirty="0">
                <a:ln w="6600">
                  <a:solidFill>
                    <a:schemeClr val="accent2"/>
                  </a:solidFill>
                  <a:prstDash val="solid"/>
                </a:ln>
                <a:solidFill>
                  <a:schemeClr val="tx1"/>
                </a:solidFill>
                <a:effectLst>
                  <a:outerShdw dist="38100" dir="2700000" algn="tl" rotWithShape="0">
                    <a:schemeClr val="accent2"/>
                  </a:outerShdw>
                </a:effectLst>
              </a:rPr>
              <a:t>掛か</a:t>
            </a: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る橋など</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のモデルを　　　制作・配置</a:t>
            </a:r>
            <a:endPar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endPar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最初の頃の配置では</a:t>
            </a: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どのくらいの位置に　　　　　　　配置すれば</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よいか、数値を</a:t>
            </a:r>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変</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えては確認する</a:t>
            </a:r>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　</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という位置調整作業を繰り返していた。</a:t>
            </a:r>
            <a:endPar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テキスト ボックス 5"/>
          <p:cNvSpPr txBox="1"/>
          <p:nvPr/>
        </p:nvSpPr>
        <p:spPr>
          <a:xfrm>
            <a:off x="0" y="9382780"/>
            <a:ext cx="543739" cy="523220"/>
          </a:xfrm>
          <a:prstGeom prst="rect">
            <a:avLst/>
          </a:prstGeom>
          <a:noFill/>
        </p:spPr>
        <p:txBody>
          <a:bodyPr wrap="none" rtlCol="0">
            <a:spAutoFit/>
          </a:bodyPr>
          <a:lstStyle/>
          <a:p>
            <a:r>
              <a:rPr lang="ja-JP" altLang="en-US" sz="2800" dirty="0"/>
              <a:t>５</a:t>
            </a:r>
            <a:endParaRPr kumimoji="1" lang="ja-JP" altLang="en-US" sz="2800" dirty="0"/>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167292">
            <a:off x="327659" y="2024510"/>
            <a:ext cx="4075241" cy="238240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92977" y="3924490"/>
            <a:ext cx="4219078" cy="225159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角丸四角形吹き出し 3"/>
          <p:cNvSpPr/>
          <p:nvPr/>
        </p:nvSpPr>
        <p:spPr>
          <a:xfrm>
            <a:off x="4693784" y="1886200"/>
            <a:ext cx="2006752" cy="1613378"/>
          </a:xfrm>
          <a:prstGeom prst="wedgeRoundRectCallout">
            <a:avLst>
              <a:gd name="adj1" fmla="val -50776"/>
              <a:gd name="adj2" fmla="val 65646"/>
              <a:gd name="adj3" fmla="val 16667"/>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2800" dirty="0" smtClean="0"/>
              <a:t>公園　　ステージ</a:t>
            </a:r>
            <a:endParaRPr kumimoji="1" lang="ja-JP" altLang="en-US" sz="2800" dirty="0"/>
          </a:p>
        </p:txBody>
      </p:sp>
    </p:spTree>
    <p:extLst>
      <p:ext uri="{BB962C8B-B14F-4D97-AF65-F5344CB8AC3E}">
        <p14:creationId xmlns:p14="http://schemas.microsoft.com/office/powerpoint/2010/main" val="5869105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7" name="テキスト ボックス 6"/>
          <p:cNvSpPr txBox="1"/>
          <p:nvPr/>
        </p:nvSpPr>
        <p:spPr>
          <a:xfrm>
            <a:off x="6314261" y="9382780"/>
            <a:ext cx="543739" cy="523220"/>
          </a:xfrm>
          <a:prstGeom prst="rect">
            <a:avLst/>
          </a:prstGeom>
          <a:noFill/>
        </p:spPr>
        <p:txBody>
          <a:bodyPr wrap="none" rtlCol="0">
            <a:spAutoFit/>
          </a:bodyPr>
          <a:lstStyle/>
          <a:p>
            <a:r>
              <a:rPr lang="ja-JP" altLang="en-US" sz="2800" dirty="0"/>
              <a:t>６</a:t>
            </a:r>
            <a:endParaRPr kumimoji="1" lang="ja-JP" altLang="en-US" sz="2800"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093" y="372780"/>
            <a:ext cx="3121037" cy="255200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図 7"/>
          <p:cNvPicPr>
            <a:picLocks noChangeAspect="1"/>
          </p:cNvPicPr>
          <p:nvPr/>
        </p:nvPicPr>
        <p:blipFill rotWithShape="1">
          <a:blip r:embed="rId4">
            <a:extLst>
              <a:ext uri="{28A0092B-C50C-407E-A947-70E740481C1C}">
                <a14:useLocalDpi xmlns:a14="http://schemas.microsoft.com/office/drawing/2010/main" val="0"/>
              </a:ext>
            </a:extLst>
          </a:blip>
          <a:srcRect l="32543" r="28028" b="21097"/>
          <a:stretch/>
        </p:blipFill>
        <p:spPr>
          <a:xfrm>
            <a:off x="586352" y="407658"/>
            <a:ext cx="2025125" cy="237830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15923" t="18322" r="18898"/>
          <a:stretch/>
        </p:blipFill>
        <p:spPr>
          <a:xfrm>
            <a:off x="192612" y="4244229"/>
            <a:ext cx="2860765" cy="243976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0" name="角丸四角形吹き出し 9"/>
          <p:cNvSpPr/>
          <p:nvPr/>
        </p:nvSpPr>
        <p:spPr>
          <a:xfrm>
            <a:off x="8425109" y="8164304"/>
            <a:ext cx="3606112" cy="1480086"/>
          </a:xfrm>
          <a:prstGeom prst="wedgeRoundRectCallout">
            <a:avLst>
              <a:gd name="adj1" fmla="val -50964"/>
              <a:gd name="adj2" fmla="val 76691"/>
              <a:gd name="adj3" fmla="val 16667"/>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4000" dirty="0"/>
              <a:t>橋</a:t>
            </a:r>
            <a:r>
              <a:rPr kumimoji="1" lang="ja-JP" altLang="en-US" sz="4000" dirty="0" smtClean="0"/>
              <a:t>のロープ、</a:t>
            </a:r>
            <a:endParaRPr kumimoji="1" lang="en-US" altLang="ja-JP" sz="4000" dirty="0" smtClean="0"/>
          </a:p>
          <a:p>
            <a:pPr algn="ctr"/>
            <a:r>
              <a:rPr lang="ja-JP" altLang="en-US" sz="4000" dirty="0" smtClean="0"/>
              <a:t>踏板</a:t>
            </a:r>
            <a:r>
              <a:rPr lang="en-US" altLang="ja-JP" sz="4000" dirty="0" smtClean="0"/>
              <a:t>etc…</a:t>
            </a:r>
            <a:endParaRPr kumimoji="1" lang="ja-JP" altLang="en-US" sz="4000" dirty="0"/>
          </a:p>
        </p:txBody>
      </p:sp>
      <p:pic>
        <p:nvPicPr>
          <p:cNvPr id="12" name="図 11"/>
          <p:cNvPicPr>
            <a:picLocks noChangeAspect="1"/>
          </p:cNvPicPr>
          <p:nvPr/>
        </p:nvPicPr>
        <p:blipFill rotWithShape="1">
          <a:blip r:embed="rId6" cstate="print">
            <a:extLst>
              <a:ext uri="{28A0092B-C50C-407E-A947-70E740481C1C}">
                <a14:useLocalDpi xmlns:a14="http://schemas.microsoft.com/office/drawing/2010/main" val="0"/>
              </a:ext>
            </a:extLst>
          </a:blip>
          <a:srcRect l="35643" t="37460" r="38349" b="29471"/>
          <a:stretch/>
        </p:blipFill>
        <p:spPr>
          <a:xfrm>
            <a:off x="2611477" y="3378461"/>
            <a:ext cx="4081801" cy="276979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1" name="コンテンツ プレースホルダー 2"/>
          <p:cNvSpPr txBox="1">
            <a:spLocks/>
          </p:cNvSpPr>
          <p:nvPr/>
        </p:nvSpPr>
        <p:spPr>
          <a:xfrm>
            <a:off x="1598914" y="2350177"/>
            <a:ext cx="2828785" cy="1571985"/>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buNone/>
            </a:pP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橋はパーツで分け、異なる幅でも配置できるよう作成</a:t>
            </a:r>
            <a:endParaRPr lang="en-US" altLang="ja-JP" sz="2400" b="1" dirty="0" smtClean="0">
              <a:ln w="6600">
                <a:solidFill>
                  <a:schemeClr val="accent2"/>
                </a:solidFill>
                <a:prstDash val="solid"/>
              </a:ln>
              <a:solidFill>
                <a:schemeClr val="tx1"/>
              </a:solidFill>
              <a:effectLst>
                <a:outerShdw dist="38100" dir="2700000" algn="tl" rotWithShape="0">
                  <a:schemeClr val="accent2"/>
                </a:outerShdw>
              </a:effectLst>
            </a:endParaRPr>
          </a:p>
        </p:txBody>
      </p:sp>
      <p:sp>
        <p:nvSpPr>
          <p:cNvPr id="3" name="コンテンツ プレースホルダー 2"/>
          <p:cNvSpPr>
            <a:spLocks noGrp="1"/>
          </p:cNvSpPr>
          <p:nvPr>
            <p:ph idx="1"/>
          </p:nvPr>
        </p:nvSpPr>
        <p:spPr>
          <a:xfrm>
            <a:off x="192612" y="7173040"/>
            <a:ext cx="6263381" cy="1982528"/>
          </a:xfrm>
        </p:spPr>
        <p:style>
          <a:lnRef idx="2">
            <a:schemeClr val="accent2"/>
          </a:lnRef>
          <a:fillRef idx="1">
            <a:schemeClr val="lt1"/>
          </a:fillRef>
          <a:effectRef idx="0">
            <a:schemeClr val="accent2"/>
          </a:effectRef>
          <a:fontRef idx="minor">
            <a:schemeClr val="dk1"/>
          </a:fontRef>
        </p:style>
        <p:txBody>
          <a:bodyPr anchor="ctr">
            <a:noAutofit/>
          </a:bodyPr>
          <a:lstStyle/>
          <a:p>
            <a:pPr marL="0" indent="0">
              <a:buNone/>
            </a:pPr>
            <a:r>
              <a:rPr kumimoji="1" lang="ja-JP" altLang="en-US" sz="2800" b="1" dirty="0" smtClean="0">
                <a:ln w="6600">
                  <a:solidFill>
                    <a:schemeClr val="accent2"/>
                  </a:solidFill>
                  <a:prstDash val="solid"/>
                </a:ln>
                <a:solidFill>
                  <a:srgbClr val="FFFFFF"/>
                </a:solidFill>
                <a:effectLst>
                  <a:outerShdw dist="38100" dir="2700000" algn="tl" rotWithShape="0">
                    <a:schemeClr val="accent2"/>
                  </a:outerShdw>
                </a:effectLst>
              </a:rPr>
              <a:t>モデルの制作には、あらかじめ　　　</a:t>
            </a:r>
            <a:r>
              <a:rPr kumimoji="1" lang="ja-JP" altLang="en-US" sz="2800" b="1" dirty="0" smtClean="0">
                <a:ln w="6600">
                  <a:solidFill>
                    <a:schemeClr val="accent2"/>
                  </a:solidFill>
                  <a:prstDash val="solid"/>
                </a:ln>
                <a:solidFill>
                  <a:schemeClr val="tx1"/>
                </a:solidFill>
                <a:effectLst>
                  <a:outerShdw dist="38100" dir="2700000" algn="tl" rotWithShape="0">
                    <a:schemeClr val="accent2"/>
                  </a:outerShdw>
                </a:effectLst>
              </a:rPr>
              <a:t>決めた規格</a:t>
            </a:r>
            <a:r>
              <a:rPr kumimoji="1" lang="ja-JP" altLang="en-US" sz="2800" b="1" dirty="0" smtClean="0">
                <a:ln w="6600">
                  <a:solidFill>
                    <a:schemeClr val="accent2"/>
                  </a:solidFill>
                  <a:prstDash val="solid"/>
                </a:ln>
                <a:solidFill>
                  <a:srgbClr val="FFFFFF"/>
                </a:solidFill>
                <a:effectLst>
                  <a:outerShdw dist="38100" dir="2700000" algn="tl" rotWithShape="0">
                    <a:schemeClr val="accent2"/>
                  </a:outerShdw>
                </a:effectLst>
              </a:rPr>
              <a:t>で大きさを</a:t>
            </a:r>
            <a:r>
              <a:rPr lang="ja-JP" altLang="en-US" sz="2800" b="1" dirty="0" smtClean="0">
                <a:ln w="6600">
                  <a:solidFill>
                    <a:schemeClr val="accent2"/>
                  </a:solidFill>
                  <a:prstDash val="solid"/>
                </a:ln>
                <a:solidFill>
                  <a:srgbClr val="FFFFFF"/>
                </a:solidFill>
                <a:effectLst>
                  <a:outerShdw dist="38100" dir="2700000" algn="tl" rotWithShape="0">
                    <a:schemeClr val="accent2"/>
                  </a:outerShdw>
                </a:effectLst>
              </a:rPr>
              <a:t>決め、　　　　</a:t>
            </a:r>
            <a:r>
              <a:rPr lang="ja-JP" altLang="en-US" sz="2800" b="1" dirty="0" smtClean="0">
                <a:ln w="6600">
                  <a:solidFill>
                    <a:schemeClr val="accent2"/>
                  </a:solidFill>
                  <a:prstDash val="solid"/>
                </a:ln>
                <a:solidFill>
                  <a:schemeClr val="tx1"/>
                </a:solidFill>
                <a:effectLst>
                  <a:outerShdw dist="38100" dir="2700000" algn="tl" rotWithShape="0">
                    <a:schemeClr val="accent2"/>
                  </a:outerShdw>
                </a:effectLst>
              </a:rPr>
              <a:t>設計図</a:t>
            </a:r>
            <a:r>
              <a:rPr lang="ja-JP" altLang="en-US" sz="2800" b="1" dirty="0">
                <a:ln w="6600">
                  <a:solidFill>
                    <a:schemeClr val="accent2"/>
                  </a:solidFill>
                  <a:prstDash val="solid"/>
                </a:ln>
                <a:solidFill>
                  <a:schemeClr val="tx1"/>
                </a:solidFill>
                <a:effectLst>
                  <a:outerShdw dist="38100" dir="2700000" algn="tl" rotWithShape="0">
                    <a:schemeClr val="accent2"/>
                  </a:outerShdw>
                </a:effectLst>
              </a:rPr>
              <a:t>にあたるもの</a:t>
            </a:r>
            <a:r>
              <a:rPr lang="ja-JP" altLang="en-US" sz="2800" b="1" dirty="0" smtClean="0">
                <a:ln w="6600">
                  <a:solidFill>
                    <a:schemeClr val="accent2"/>
                  </a:solidFill>
                  <a:prstDash val="solid"/>
                </a:ln>
                <a:solidFill>
                  <a:schemeClr val="tx1"/>
                </a:solidFill>
                <a:effectLst>
                  <a:outerShdw dist="38100" dir="2700000" algn="tl" rotWithShape="0">
                    <a:schemeClr val="accent2"/>
                  </a:outerShdw>
                </a:effectLst>
              </a:rPr>
              <a:t>を作成</a:t>
            </a:r>
            <a:r>
              <a:rPr lang="ja-JP" altLang="en-US" sz="2800" b="1" dirty="0" smtClean="0">
                <a:ln w="6600">
                  <a:solidFill>
                    <a:schemeClr val="accent2"/>
                  </a:solidFill>
                  <a:prstDash val="solid"/>
                </a:ln>
                <a:solidFill>
                  <a:srgbClr val="FFFFFF"/>
                </a:solidFill>
                <a:effectLst>
                  <a:outerShdw dist="38100" dir="2700000" algn="tl" rotWithShape="0">
                    <a:schemeClr val="accent2"/>
                  </a:outerShdw>
                </a:effectLst>
              </a:rPr>
              <a:t>して</a:t>
            </a:r>
            <a:r>
              <a:rPr kumimoji="1" lang="ja-JP" altLang="en-US" sz="2800" b="1" dirty="0" smtClean="0">
                <a:ln w="6600">
                  <a:solidFill>
                    <a:schemeClr val="accent2"/>
                  </a:solidFill>
                  <a:prstDash val="solid"/>
                </a:ln>
                <a:solidFill>
                  <a:srgbClr val="FFFFFF"/>
                </a:solidFill>
                <a:effectLst>
                  <a:outerShdw dist="38100" dir="2700000" algn="tl" rotWithShape="0">
                    <a:schemeClr val="accent2"/>
                  </a:outerShdw>
                </a:effectLst>
              </a:rPr>
              <a:t>おくと作業がしやすくなると感じた。</a:t>
            </a:r>
            <a:endParaRPr kumimoji="1" lang="en-US" altLang="ja-JP" sz="2800" b="1" dirty="0" smtClean="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563311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2" name="タイトル 1"/>
          <p:cNvSpPr>
            <a:spLocks noGrp="1"/>
          </p:cNvSpPr>
          <p:nvPr>
            <p:ph type="title"/>
          </p:nvPr>
        </p:nvSpPr>
        <p:spPr>
          <a:xfrm>
            <a:off x="137784" y="166621"/>
            <a:ext cx="6501009" cy="1464234"/>
          </a:xfrm>
        </p:spPr>
        <p:style>
          <a:lnRef idx="2">
            <a:schemeClr val="dk1"/>
          </a:lnRef>
          <a:fillRef idx="1">
            <a:schemeClr val="lt1"/>
          </a:fillRef>
          <a:effectRef idx="0">
            <a:schemeClr val="dk1"/>
          </a:effectRef>
          <a:fontRef idx="minor">
            <a:schemeClr val="dk1"/>
          </a:fontRef>
        </p:style>
        <p:txBody>
          <a:bodyPr/>
          <a:lstStyle/>
          <a:p>
            <a:r>
              <a:rPr kumimoji="1"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「メタセコイア」</a:t>
            </a:r>
            <a:r>
              <a:rPr kumimoji="1" lang="en-US" altLang="ja-JP"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r>
              <a:rPr kumimoji="1"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３</a:t>
            </a:r>
            <a:r>
              <a:rPr kumimoji="1" lang="en-US" altLang="ja-JP"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
            </a:r>
            <a:r>
              <a:rPr kumimoji="1"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モデリングツール</a:t>
            </a:r>
            <a:r>
              <a:rPr kumimoji="1" lang="en-US" altLang="ja-JP"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r>
              <a:rPr kumimoji="1"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と</a:t>
            </a:r>
            <a:r>
              <a:rPr kumimoji="1" lang="en-US" altLang="ja-JP"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r>
            <a:br>
              <a:rPr kumimoji="1" lang="en-US" altLang="ja-JP"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kumimoji="1"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「モデルビューワー」ツールによる</a:t>
            </a:r>
            <a:r>
              <a:rPr kumimoji="1" lang="en-US" altLang="ja-JP"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r>
            <a:br>
              <a:rPr kumimoji="1" lang="en-US" altLang="ja-JP"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kumimoji="1"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３</a:t>
            </a:r>
            <a:r>
              <a:rPr kumimoji="1" lang="en-US" altLang="ja-JP"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
            </a:r>
            <a:r>
              <a:rPr kumimoji="1"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ステージ制作（チーム制作）</a:t>
            </a:r>
            <a:endParaRPr kumimoji="1" lang="ja-JP" alt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コンテンツ プレースホルダー 2"/>
          <p:cNvSpPr>
            <a:spLocks noGrp="1"/>
          </p:cNvSpPr>
          <p:nvPr>
            <p:ph idx="1"/>
          </p:nvPr>
        </p:nvSpPr>
        <p:spPr>
          <a:xfrm>
            <a:off x="271869" y="1797476"/>
            <a:ext cx="5191453" cy="3503187"/>
          </a:xfrm>
        </p:spPr>
        <p:style>
          <a:lnRef idx="2">
            <a:schemeClr val="accent1"/>
          </a:lnRef>
          <a:fillRef idx="1">
            <a:schemeClr val="lt1"/>
          </a:fillRef>
          <a:effectRef idx="0">
            <a:schemeClr val="accent1"/>
          </a:effectRef>
          <a:fontRef idx="minor">
            <a:schemeClr val="dk1"/>
          </a:fontRef>
        </p:style>
        <p:txBody>
          <a:bodyPr>
            <a:noAutofit/>
          </a:bodyPr>
          <a:lstStyle/>
          <a:p>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制作人数：</a:t>
            </a:r>
            <a:r>
              <a:rPr kumimoji="1" lang="en-US" altLang="ja-JP" sz="2400" b="1" dirty="0" smtClean="0">
                <a:ln w="6600">
                  <a:solidFill>
                    <a:schemeClr val="accent2"/>
                  </a:solidFill>
                  <a:prstDash val="solid"/>
                </a:ln>
                <a:solidFill>
                  <a:schemeClr val="tx1"/>
                </a:solidFill>
                <a:effectLst>
                  <a:outerShdw dist="38100" dir="2700000" algn="tl" rotWithShape="0">
                    <a:schemeClr val="accent2"/>
                  </a:outerShdw>
                </a:effectLst>
              </a:rPr>
              <a:t>5</a:t>
            </a:r>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人</a:t>
            </a:r>
            <a:endParaRPr kumimoji="1" lang="en-US" altLang="ja-JP" sz="2400" b="1" dirty="0" smtClean="0">
              <a:ln w="6600">
                <a:solidFill>
                  <a:schemeClr val="accent2"/>
                </a:solidFill>
                <a:prstDash val="solid"/>
              </a:ln>
              <a:solidFill>
                <a:schemeClr val="tx1"/>
              </a:solidFill>
              <a:effectLst>
                <a:outerShdw dist="38100" dir="2700000" algn="tl" rotWithShape="0">
                  <a:schemeClr val="accent2"/>
                </a:outerShdw>
              </a:effectLst>
            </a:endParaRPr>
          </a:p>
          <a:p>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制作期間：</a:t>
            </a:r>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約３週間</a:t>
            </a:r>
            <a:endParaRPr lang="en-US" altLang="ja-JP" sz="2400" b="1" dirty="0">
              <a:ln w="6600">
                <a:solidFill>
                  <a:schemeClr val="accent2"/>
                </a:solidFill>
                <a:prstDash val="solid"/>
              </a:ln>
              <a:solidFill>
                <a:schemeClr val="tx1"/>
              </a:solidFill>
              <a:effectLst>
                <a:outerShdw dist="38100" dir="2700000" algn="tl" rotWithShape="0">
                  <a:schemeClr val="accent2"/>
                </a:outerShdw>
              </a:effectLst>
            </a:endParaRPr>
          </a:p>
          <a:p>
            <a:r>
              <a:rPr lang="ja-JP" altLang="en-US" sz="2400" b="1" dirty="0">
                <a:ln w="6600">
                  <a:solidFill>
                    <a:schemeClr val="accent2"/>
                  </a:solidFill>
                  <a:prstDash val="solid"/>
                </a:ln>
                <a:solidFill>
                  <a:schemeClr val="tx1"/>
                </a:solidFill>
                <a:effectLst>
                  <a:outerShdw dist="38100" dir="2700000" algn="tl" rotWithShape="0">
                    <a:schemeClr val="accent2"/>
                  </a:outerShdw>
                </a:effectLst>
              </a:rPr>
              <a:t>使用</a:t>
            </a:r>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制作ツール：メタセコイア</a:t>
            </a:r>
            <a:endPar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豪華</a:t>
            </a:r>
            <a:r>
              <a:rPr lang="ja-JP" altLang="en-US" sz="2400" b="1" dirty="0">
                <a:ln w="6600">
                  <a:solidFill>
                    <a:schemeClr val="accent2"/>
                  </a:solidFill>
                  <a:prstDash val="solid"/>
                </a:ln>
                <a:solidFill>
                  <a:schemeClr val="tx1"/>
                </a:solidFill>
                <a:effectLst>
                  <a:outerShdw dist="38100" dir="2700000" algn="tl" rotWithShape="0">
                    <a:schemeClr val="accent2"/>
                  </a:outerShdw>
                </a:effectLst>
              </a:rPr>
              <a:t>客船</a:t>
            </a:r>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をモチーフに制作</a:t>
            </a:r>
            <a:endParaRPr lang="en-US" altLang="ja-JP" sz="2400" b="1" dirty="0">
              <a:ln w="6600">
                <a:solidFill>
                  <a:schemeClr val="accent2"/>
                </a:solidFill>
                <a:prstDash val="solid"/>
              </a:ln>
              <a:solidFill>
                <a:srgbClr val="FFFFFF"/>
              </a:solidFill>
              <a:effectLst>
                <a:outerShdw dist="38100" dir="2700000" algn="tl" rotWithShape="0">
                  <a:schemeClr val="accent2"/>
                </a:outerShdw>
              </a:effectLst>
            </a:endParaRPr>
          </a:p>
          <a:p>
            <a:endPar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担当した作業</a:t>
            </a:r>
            <a:endPar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pPr lvl="1"/>
            <a:r>
              <a:rPr lang="ja-JP" altLang="en-US" sz="2000" b="1" dirty="0" smtClean="0">
                <a:ln w="6600">
                  <a:solidFill>
                    <a:schemeClr val="accent2"/>
                  </a:solidFill>
                  <a:prstDash val="solid"/>
                </a:ln>
                <a:solidFill>
                  <a:schemeClr val="tx1"/>
                </a:solidFill>
                <a:effectLst>
                  <a:outerShdw dist="38100" dir="2700000" algn="tl" rotWithShape="0">
                    <a:schemeClr val="accent2"/>
                  </a:outerShdw>
                </a:effectLst>
              </a:rPr>
              <a:t>客船</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本体のデザイン・モデリング</a:t>
            </a:r>
            <a:endParaRPr lang="en-US" altLang="ja-JP" sz="2000" b="1" dirty="0">
              <a:ln w="6600">
                <a:solidFill>
                  <a:schemeClr val="accent2"/>
                </a:solidFill>
                <a:prstDash val="solid"/>
              </a:ln>
              <a:solidFill>
                <a:srgbClr val="FFFFFF"/>
              </a:solidFill>
              <a:effectLst>
                <a:outerShdw dist="38100" dir="2700000" algn="tl" rotWithShape="0">
                  <a:schemeClr val="accent2"/>
                </a:outerShdw>
              </a:effectLst>
            </a:endParaRPr>
          </a:p>
          <a:p>
            <a:pPr lvl="1"/>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他メンバーの制作したモデルを含め、　　　　　　　　</a:t>
            </a:r>
            <a:r>
              <a:rPr lang="ja-JP" altLang="en-US" sz="2000" b="1" dirty="0" smtClean="0">
                <a:ln w="6600">
                  <a:solidFill>
                    <a:schemeClr val="accent2"/>
                  </a:solidFill>
                  <a:prstDash val="solid"/>
                </a:ln>
                <a:solidFill>
                  <a:schemeClr val="tx1"/>
                </a:solidFill>
                <a:effectLst>
                  <a:outerShdw dist="38100" dir="2700000" algn="tl" rotWithShape="0">
                    <a:schemeClr val="accent2"/>
                  </a:outerShdw>
                </a:effectLst>
              </a:rPr>
              <a:t>全オブジェクトの配置</a:t>
            </a:r>
          </a:p>
        </p:txBody>
      </p:sp>
      <p:sp>
        <p:nvSpPr>
          <p:cNvPr id="6" name="テキスト ボックス 5"/>
          <p:cNvSpPr txBox="1"/>
          <p:nvPr/>
        </p:nvSpPr>
        <p:spPr>
          <a:xfrm>
            <a:off x="0" y="9382780"/>
            <a:ext cx="543739" cy="523220"/>
          </a:xfrm>
          <a:prstGeom prst="rect">
            <a:avLst/>
          </a:prstGeom>
          <a:noFill/>
        </p:spPr>
        <p:txBody>
          <a:bodyPr wrap="none" rtlCol="0">
            <a:spAutoFit/>
          </a:bodyPr>
          <a:lstStyle/>
          <a:p>
            <a:r>
              <a:rPr kumimoji="1" lang="ja-JP" altLang="en-US" sz="2800" dirty="0" smtClean="0"/>
              <a:t>７</a:t>
            </a:r>
            <a:endParaRPr kumimoji="1" lang="ja-JP" altLang="en-US" sz="2800"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84" y="5522401"/>
            <a:ext cx="3770337" cy="265743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r="32603"/>
          <a:stretch/>
        </p:blipFill>
        <p:spPr>
          <a:xfrm>
            <a:off x="3306871" y="7071804"/>
            <a:ext cx="3307998" cy="245410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669059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7" name="テキスト ボックス 6"/>
          <p:cNvSpPr txBox="1"/>
          <p:nvPr/>
        </p:nvSpPr>
        <p:spPr>
          <a:xfrm>
            <a:off x="6314261" y="9382780"/>
            <a:ext cx="543739" cy="523220"/>
          </a:xfrm>
          <a:prstGeom prst="rect">
            <a:avLst/>
          </a:prstGeom>
          <a:noFill/>
        </p:spPr>
        <p:txBody>
          <a:bodyPr wrap="none" rtlCol="0">
            <a:spAutoFit/>
          </a:bodyPr>
          <a:lstStyle/>
          <a:p>
            <a:r>
              <a:rPr lang="ja-JP" altLang="en-US" sz="2800" dirty="0"/>
              <a:t>８</a:t>
            </a:r>
            <a:endParaRPr kumimoji="1" lang="ja-JP" altLang="en-US" sz="2800" dirty="0"/>
          </a:p>
        </p:txBody>
      </p:sp>
      <p:sp>
        <p:nvSpPr>
          <p:cNvPr id="16" name="コンテンツ プレースホルダー 2"/>
          <p:cNvSpPr>
            <a:spLocks noGrp="1"/>
          </p:cNvSpPr>
          <p:nvPr>
            <p:ph idx="1"/>
          </p:nvPr>
        </p:nvSpPr>
        <p:spPr>
          <a:xfrm>
            <a:off x="-46141" y="6564102"/>
            <a:ext cx="6857999" cy="2817024"/>
          </a:xfrm>
        </p:spPr>
        <p:style>
          <a:lnRef idx="2">
            <a:schemeClr val="accent1"/>
          </a:lnRef>
          <a:fillRef idx="1">
            <a:schemeClr val="lt1"/>
          </a:fillRef>
          <a:effectRef idx="0">
            <a:schemeClr val="accent1"/>
          </a:effectRef>
          <a:fontRef idx="minor">
            <a:schemeClr val="dk1"/>
          </a:fontRef>
        </p:style>
        <p:txBody>
          <a:bodyPr>
            <a:normAutofit/>
          </a:bodyPr>
          <a:lstStyle/>
          <a:p>
            <a:r>
              <a:rPr lang="ja-JP" altLang="en-US" sz="2800" b="1" dirty="0" smtClean="0">
                <a:ln w="6600">
                  <a:solidFill>
                    <a:schemeClr val="accent2"/>
                  </a:solidFill>
                  <a:prstDash val="solid"/>
                </a:ln>
                <a:solidFill>
                  <a:schemeClr val="bg1"/>
                </a:solidFill>
                <a:effectLst>
                  <a:outerShdw dist="38100" dir="2700000" algn="tl" rotWithShape="0">
                    <a:schemeClr val="accent2"/>
                  </a:outerShdw>
                </a:effectLst>
              </a:rPr>
              <a:t>初めて取り組むチーム制作</a:t>
            </a:r>
            <a:endParaRPr lang="en-US" altLang="ja-JP" sz="2800" b="1" dirty="0" smtClean="0">
              <a:ln w="6600">
                <a:solidFill>
                  <a:schemeClr val="accent2"/>
                </a:solidFill>
                <a:prstDash val="solid"/>
              </a:ln>
              <a:solidFill>
                <a:schemeClr val="bg1"/>
              </a:solidFill>
              <a:effectLst>
                <a:outerShdw dist="38100" dir="2700000" algn="tl" rotWithShape="0">
                  <a:schemeClr val="accent2"/>
                </a:outerShdw>
              </a:effectLst>
            </a:endParaRPr>
          </a:p>
          <a:p>
            <a:r>
              <a:rPr lang="ja-JP" altLang="en-US" sz="2800" b="1" dirty="0" smtClean="0">
                <a:ln w="6600">
                  <a:solidFill>
                    <a:schemeClr val="accent2"/>
                  </a:solidFill>
                  <a:prstDash val="solid"/>
                </a:ln>
                <a:solidFill>
                  <a:schemeClr val="tx1"/>
                </a:solidFill>
                <a:effectLst>
                  <a:outerShdw dist="38100" dir="2700000" algn="tl" rotWithShape="0">
                    <a:schemeClr val="accent2"/>
                  </a:outerShdw>
                </a:effectLst>
              </a:rPr>
              <a:t>制作の進捗や配置</a:t>
            </a:r>
            <a:r>
              <a:rPr lang="ja-JP" altLang="en-US" sz="2800" b="1" dirty="0" smtClean="0">
                <a:ln w="6600">
                  <a:solidFill>
                    <a:schemeClr val="accent2"/>
                  </a:solidFill>
                  <a:prstDash val="solid"/>
                </a:ln>
                <a:solidFill>
                  <a:schemeClr val="bg1"/>
                </a:solidFill>
                <a:effectLst>
                  <a:outerShdw dist="38100" dir="2700000" algn="tl" rotWithShape="0">
                    <a:schemeClr val="accent2"/>
                  </a:outerShdw>
                </a:effectLst>
              </a:rPr>
              <a:t>について、班員と　　話し合って作業し、作ったモデルの　　大きさが合わない等の問題点もあった。</a:t>
            </a:r>
            <a:endParaRPr lang="en-US" altLang="ja-JP" sz="2800" b="1" dirty="0" smtClean="0">
              <a:ln w="6600">
                <a:solidFill>
                  <a:schemeClr val="accent2"/>
                </a:solidFill>
                <a:prstDash val="solid"/>
              </a:ln>
              <a:solidFill>
                <a:schemeClr val="bg1"/>
              </a:solidFill>
              <a:effectLst>
                <a:outerShdw dist="38100" dir="2700000" algn="tl" rotWithShape="0">
                  <a:schemeClr val="accent2"/>
                </a:outerShdw>
              </a:effectLst>
            </a:endParaRPr>
          </a:p>
          <a:p>
            <a:r>
              <a:rPr lang="ja-JP" altLang="en-US" sz="2800" b="1" dirty="0" smtClean="0">
                <a:ln w="6600">
                  <a:solidFill>
                    <a:schemeClr val="accent2"/>
                  </a:solidFill>
                  <a:prstDash val="solid"/>
                </a:ln>
                <a:solidFill>
                  <a:schemeClr val="tx1"/>
                </a:solidFill>
                <a:effectLst>
                  <a:outerShdw dist="38100" dir="2700000" algn="tl" rotWithShape="0">
                    <a:schemeClr val="accent2"/>
                  </a:outerShdw>
                </a:effectLst>
              </a:rPr>
              <a:t>配置の工夫やサイズの調整依頼</a:t>
            </a:r>
            <a:r>
              <a:rPr lang="ja-JP" altLang="en-US" sz="2800" b="1" dirty="0" smtClean="0">
                <a:ln w="6600">
                  <a:solidFill>
                    <a:schemeClr val="accent2"/>
                  </a:solidFill>
                  <a:prstDash val="solid"/>
                </a:ln>
                <a:solidFill>
                  <a:schemeClr val="bg1"/>
                </a:solidFill>
                <a:effectLst>
                  <a:outerShdw dist="38100" dir="2700000" algn="tl" rotWithShape="0">
                    <a:schemeClr val="accent2"/>
                  </a:outerShdw>
                </a:effectLst>
              </a:rPr>
              <a:t>をして、違和感を解消するようにした。</a:t>
            </a: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57" y="3906316"/>
            <a:ext cx="3695562" cy="250210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527" y="218002"/>
            <a:ext cx="4207467" cy="230347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8" name="コンテンツ プレースホルダー 2"/>
          <p:cNvSpPr txBox="1">
            <a:spLocks/>
          </p:cNvSpPr>
          <p:nvPr/>
        </p:nvSpPr>
        <p:spPr>
          <a:xfrm rot="448706">
            <a:off x="3895911" y="4786035"/>
            <a:ext cx="2730051" cy="1106623"/>
          </a:xfrm>
          <a:prstGeom prst="rect">
            <a:avLst/>
          </a:prstGeom>
          <a:solidFill>
            <a:schemeClr val="accent1">
              <a:lumMod val="60000"/>
              <a:lumOff val="40000"/>
            </a:schemeClr>
          </a:solidFill>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lgn="ctr">
              <a:buNone/>
            </a:pPr>
            <a:r>
              <a:rPr lang="ja-JP" altLang="en-US" sz="2800" dirty="0">
                <a:ln w="0"/>
                <a:solidFill>
                  <a:schemeClr val="tx1"/>
                </a:solidFill>
                <a:effectLst>
                  <a:outerShdw blurRad="38100" dist="19050" dir="2700000" algn="tl" rotWithShape="0">
                    <a:schemeClr val="dk1">
                      <a:alpha val="40000"/>
                    </a:schemeClr>
                  </a:outerShdw>
                </a:effectLst>
              </a:rPr>
              <a:t>自身</a:t>
            </a:r>
            <a:r>
              <a:rPr lang="ja-JP" altLang="en-US" sz="2800" dirty="0" smtClean="0">
                <a:ln w="0"/>
                <a:solidFill>
                  <a:schemeClr val="tx1"/>
                </a:solidFill>
                <a:effectLst>
                  <a:outerShdw blurRad="38100" dist="19050" dir="2700000" algn="tl" rotWithShape="0">
                    <a:schemeClr val="dk1">
                      <a:alpha val="40000"/>
                    </a:schemeClr>
                  </a:outerShdw>
                </a:effectLst>
              </a:rPr>
              <a:t>が作成した船体のモデル</a:t>
            </a:r>
          </a:p>
        </p:txBody>
      </p:sp>
      <p:pic>
        <p:nvPicPr>
          <p:cNvPr id="12" name="図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14994" y="1116623"/>
            <a:ext cx="3547227" cy="216542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7" name="コンテンツ プレースホルダー 2"/>
          <p:cNvSpPr txBox="1">
            <a:spLocks/>
          </p:cNvSpPr>
          <p:nvPr/>
        </p:nvSpPr>
        <p:spPr>
          <a:xfrm rot="21213364">
            <a:off x="1067231" y="1909868"/>
            <a:ext cx="2595212" cy="1593464"/>
          </a:xfrm>
          <a:prstGeom prst="rect">
            <a:avLst/>
          </a:prstGeom>
          <a:solidFill>
            <a:schemeClr val="accent1">
              <a:lumMod val="60000"/>
              <a:lumOff val="40000"/>
            </a:schemeClr>
          </a:solidFill>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lgn="ctr">
              <a:buNone/>
            </a:pPr>
            <a:r>
              <a:rPr lang="ja-JP" altLang="en-US" sz="2800" dirty="0" smtClean="0">
                <a:ln w="0"/>
                <a:solidFill>
                  <a:schemeClr val="tx1"/>
                </a:solidFill>
                <a:effectLst>
                  <a:outerShdw blurRad="38100" dist="19050" dir="2700000" algn="tl" rotWithShape="0">
                    <a:schemeClr val="dk1">
                      <a:alpha val="40000"/>
                    </a:schemeClr>
                  </a:outerShdw>
                </a:effectLst>
              </a:rPr>
              <a:t>自身が配置を行った船上のオブジェクト</a:t>
            </a:r>
          </a:p>
        </p:txBody>
      </p:sp>
    </p:spTree>
    <p:extLst>
      <p:ext uri="{BB962C8B-B14F-4D97-AF65-F5344CB8AC3E}">
        <p14:creationId xmlns:p14="http://schemas.microsoft.com/office/powerpoint/2010/main" val="391306229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marL="0" indent="0" algn="ctr">
          <a:buNone/>
          <a:defRPr sz="2800" dirty="0" smtClean="0">
            <a:ln w="0"/>
            <a:solidFill>
              <a:schemeClr val="tx1"/>
            </a:solidFill>
            <a:effectLst>
              <a:outerShdw blurRad="38100" dist="19050" dir="2700000" algn="tl" rotWithShape="0">
                <a:schemeClr val="dk1">
                  <a:alpha val="40000"/>
                </a:schemeClr>
              </a:outerShdw>
            </a:effectLst>
          </a:defRPr>
        </a:defPPr>
      </a:lstStyle>
      <a:style>
        <a:lnRef idx="2">
          <a:schemeClr val="accent1"/>
        </a:lnRef>
        <a:fillRef idx="1">
          <a:schemeClr val="lt1"/>
        </a:fillRef>
        <a:effectRef idx="0">
          <a:schemeClr val="accent1"/>
        </a:effectRef>
        <a:fontRef idx="minor">
          <a:schemeClr val="dk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1934</TotalTime>
  <Words>1080</Words>
  <Application>Microsoft Office PowerPoint</Application>
  <PresentationFormat>A4 210 x 297 mm</PresentationFormat>
  <Paragraphs>241</Paragraphs>
  <Slides>26</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26</vt:i4>
      </vt:variant>
    </vt:vector>
  </HeadingPairs>
  <TitlesOfParts>
    <vt:vector size="30" baseType="lpstr">
      <vt:lpstr>游ゴシック</vt:lpstr>
      <vt:lpstr>游ゴシック Light</vt:lpstr>
      <vt:lpstr>Arial</vt:lpstr>
      <vt:lpstr>Office テーマ</vt:lpstr>
      <vt:lpstr>PowerPoint プレゼンテーション</vt:lpstr>
      <vt:lpstr>自己紹介</vt:lpstr>
      <vt:lpstr>PowerPoint プレゼンテーション</vt:lpstr>
      <vt:lpstr>PowerPoint プレゼンテーション</vt:lpstr>
      <vt:lpstr>PowerPoint プレゼンテーション</vt:lpstr>
      <vt:lpstr>「メタセコイア」(３Dモデリングツール)と 「モデルビューワー」ツールによる ３Dステージ制作（個人制作）</vt:lpstr>
      <vt:lpstr>PowerPoint プレゼンテーション</vt:lpstr>
      <vt:lpstr>「メタセコイア」(３Dモデリングツール)と 「モデルビューワー」ツールによる ３Dステージ制作（チーム制作）</vt:lpstr>
      <vt:lpstr>PowerPoint プレゼンテーション</vt:lpstr>
      <vt:lpstr>PowerPoint プレゼンテーション</vt:lpstr>
      <vt:lpstr>２Dシューティング</vt:lpstr>
      <vt:lpstr>秋のハッカソン（チーム制作イベント）</vt:lpstr>
      <vt:lpstr>ハッカソン</vt:lpstr>
      <vt:lpstr>２Dアクションゲーム制作</vt:lpstr>
      <vt:lpstr>PowerPoint プレゼンテーション</vt:lpstr>
      <vt:lpstr>冬のハッカソン（チーム制作イベント）</vt:lpstr>
      <vt:lpstr>ハッカソン</vt:lpstr>
      <vt:lpstr>PowerPoint プレゼンテーション</vt:lpstr>
      <vt:lpstr>PowerPoint プレゼンテーション</vt:lpstr>
      <vt:lpstr>イベントへの参加</vt:lpstr>
      <vt:lpstr>PowerPoint プレゼンテーション</vt:lpstr>
      <vt:lpstr>PowerPoint プレゼンテーション</vt:lpstr>
      <vt:lpstr>PowerPoint プレゼンテーション</vt:lpstr>
      <vt:lpstr>PowerPoint プレゼンテーション</vt:lpstr>
      <vt:lpstr>オープンキャンパス</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student</dc:creator>
  <cp:lastModifiedBy>student</cp:lastModifiedBy>
  <cp:revision>138</cp:revision>
  <dcterms:created xsi:type="dcterms:W3CDTF">2020-07-08T04:26:14Z</dcterms:created>
  <dcterms:modified xsi:type="dcterms:W3CDTF">2021-02-07T16:33:02Z</dcterms:modified>
</cp:coreProperties>
</file>